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7" r:id="rId2"/>
    <p:sldId id="276" r:id="rId3"/>
    <p:sldId id="277" r:id="rId4"/>
    <p:sldId id="275" r:id="rId5"/>
    <p:sldId id="272" r:id="rId6"/>
    <p:sldId id="269" r:id="rId7"/>
    <p:sldId id="278" r:id="rId8"/>
    <p:sldId id="264" r:id="rId9"/>
    <p:sldId id="265" r:id="rId10"/>
    <p:sldId id="266" r:id="rId11"/>
    <p:sldId id="280" r:id="rId12"/>
    <p:sldId id="281" r:id="rId13"/>
    <p:sldId id="282" r:id="rId14"/>
    <p:sldId id="283" r:id="rId15"/>
    <p:sldId id="258" r:id="rId16"/>
    <p:sldId id="257" r:id="rId17"/>
    <p:sldId id="262" r:id="rId18"/>
    <p:sldId id="263" r:id="rId19"/>
    <p:sldId id="259" r:id="rId20"/>
    <p:sldId id="256" r:id="rId21"/>
    <p:sldId id="270" r:id="rId22"/>
    <p:sldId id="271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8580C-D285-4F41-9F7C-827133E32D3F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0E6E8-8665-5744-BF86-62464E7C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9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0E6E8-8665-5744-BF86-62464E7CD5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0E6E8-8665-5744-BF86-62464E7CD5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1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160C-288B-006B-44A0-1AD998492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5A8C-F554-DD0D-088E-AEDCF9A00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8F50-A0AB-7000-69B9-3A64C14F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E076-48E4-EBEE-4CD6-504DA151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0510-DA78-CEF7-8262-B071A4BF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6DD6-085A-882E-7E4B-5D0E2F33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06E3A-556D-04AC-31AB-749723E48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7182-7D3F-B606-3414-D575B8E1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389D-92E7-AC6E-7055-3F7A64CA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8C10-8576-EE1A-EF23-8989A7E1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97BDB-8B8C-2058-DACB-249D6206F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B6AB-5F72-1008-863B-B00DCA93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6C94-56AB-CD93-BC8B-9C6772AF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0CB66-E978-BE3F-1D06-EF75DEAB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7030-2E7D-1BA4-9216-6487D469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C24A-8119-BC78-8A1C-1DDD3188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AF2A-7709-7911-5698-20A1A2F4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03D2-05D6-AE54-8C70-95FF92BC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BA6C8-10C4-BB41-3C65-76E2AE10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527A-03C6-67E4-D0B8-2EBD09D2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B2D-3B19-8FB3-B498-0C08A15D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F8E51-F06F-EE22-E42A-32B9D9C26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87FD6-32C8-90F4-FCFB-DC095136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7959-3944-9018-FBD6-A9A06D3C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F059-FE0D-0875-5467-34608894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FC32-9B3E-3C10-84FB-1EAFDDFB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4060-4252-7F7C-0303-AFCADF68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429AD-6B11-2A38-2B10-AB13AB69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C633-7C3F-8F40-39B4-4715B9D0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E8886-858F-9171-CB35-89D42648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6A5BC-085E-4B48-C76A-6BCD184A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97F6-B1A7-619A-A2F0-509C7059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B1E8-3AD9-0DEB-58B4-DB70FAFCC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E10BE-2865-AF31-4F71-3542B0A83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5BFE-0955-A217-2348-5297D9028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8FB5D-78FA-1CDC-9146-C92D9EAD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48EB7-3611-81C1-7782-4BF9958C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330C3-346F-39AA-C836-5EBDEAD1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78F8F-4EC8-1323-5E61-E75BAB87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7C4-0A83-139B-ECD8-316CB8A1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C67B6-391D-926D-B483-B579ECF2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E12FB-676F-0991-783A-1BB90618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68EFB-F0D0-CC4C-8DBC-A173C208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7B04F-9E3A-A1C3-4A0C-977E3D4F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16627-D655-8DE6-3194-6793A4A5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28997-58C6-6487-0596-56002EB4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C538-8359-6A92-38E4-6A806722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1496-9E02-5730-FB3B-385CEE89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E63EC-1AB9-1777-E30D-0795516BA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C8E9-3EF6-BA8B-BA29-B1EC58BA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7BF28-8627-D7A9-0C4D-1EFCE0E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9812E-8014-776A-F468-87F275B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9F9F-C663-B920-C98C-A90DC4A5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7895E-9838-DC76-DE68-B41B3894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DB32F-DECA-BA05-1666-0A29A732F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F3881-D6D9-C44C-EBDD-1733F60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E6F0C-8560-7288-7B0E-95703EF7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3211B-524E-E210-7C46-2C14E4F8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53AFB-903E-9C55-F204-760AC2B8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3B1F-9CA8-DE5E-D95C-C40773E32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CB86-A2BC-B4EE-B18F-6CCB83E8C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3748A-CFCB-6043-A763-01F8534D618B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7DB4-02C9-23B7-07FE-6322A74AB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8AAE7-146D-0332-064B-3E943F57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3065C-68F7-AA45-98A4-B6088D514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7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C6F3-98B9-08B7-41B8-E36050AC9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Inductive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09421-3E52-C473-790F-3C1040CEA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Hack Cu X</a:t>
            </a:r>
          </a:p>
          <a:p>
            <a:r>
              <a:rPr lang="en-US" dirty="0"/>
              <a:t>Spencer Wilson</a:t>
            </a:r>
          </a:p>
        </p:txBody>
      </p:sp>
      <p:pic>
        <p:nvPicPr>
          <p:cNvPr id="8194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479D0E76-E6FE-98E0-F59B-99269729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45862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B118640F-A7AE-DFCD-7179-5328E4311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311131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CA56A6C7-22AA-2FB2-D9B5-EB6678FB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446658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34F26AE8-0B0B-FD55-688F-CFC7DEA35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838450" y="1357405"/>
            <a:ext cx="1156276" cy="33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2E22AEC3-034E-D10F-5EA6-1A899B7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203719" y="2346909"/>
            <a:ext cx="425738" cy="12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A110C96D-065D-E327-7D4B-DC840BA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10339246" y="2704441"/>
            <a:ext cx="154684" cy="4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1C357F9-D9EA-9333-C73A-ACDF13C3AB97}"/>
              </a:ext>
            </a:extLst>
          </p:cNvPr>
          <p:cNvSpPr/>
          <p:nvPr/>
        </p:nvSpPr>
        <p:spPr>
          <a:xfrm>
            <a:off x="202032" y="17252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91D332-9862-9CC2-0AD7-2064E454589F}"/>
              </a:ext>
            </a:extLst>
          </p:cNvPr>
          <p:cNvSpPr/>
          <p:nvPr/>
        </p:nvSpPr>
        <p:spPr>
          <a:xfrm rot="1570742">
            <a:off x="1046001" y="41273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DBD880-57CB-BACD-4DAD-A57BBC1A2BF9}"/>
              </a:ext>
            </a:extLst>
          </p:cNvPr>
          <p:cNvCxnSpPr>
            <a:cxnSpLocks/>
            <a:stCxn id="18" idx="6"/>
            <a:endCxn id="20" idx="1"/>
          </p:cNvCxnSpPr>
          <p:nvPr/>
        </p:nvCxnSpPr>
        <p:spPr>
          <a:xfrm>
            <a:off x="1849925" y="1037822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59D84BE-604B-7525-6B53-D804132C3C27}"/>
              </a:ext>
            </a:extLst>
          </p:cNvPr>
          <p:cNvSpPr/>
          <p:nvPr/>
        </p:nvSpPr>
        <p:spPr>
          <a:xfrm>
            <a:off x="2182966" y="1171809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B86605-CAF5-8115-8F23-DCDF3CBF5B8D}"/>
              </a:ext>
            </a:extLst>
          </p:cNvPr>
          <p:cNvCxnSpPr>
            <a:cxnSpLocks/>
            <a:stCxn id="20" idx="3"/>
            <a:endCxn id="27" idx="7"/>
          </p:cNvCxnSpPr>
          <p:nvPr/>
        </p:nvCxnSpPr>
        <p:spPr>
          <a:xfrm flipH="1">
            <a:off x="1848299" y="1919808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919E8D1-9B7C-8A98-02E1-BF6E61EB6DB9}"/>
              </a:ext>
            </a:extLst>
          </p:cNvPr>
          <p:cNvSpPr/>
          <p:nvPr/>
        </p:nvSpPr>
        <p:spPr>
          <a:xfrm>
            <a:off x="1125009" y="219811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B28C0FD-0FD3-FEB6-C7EF-89A726F33140}"/>
              </a:ext>
            </a:extLst>
          </p:cNvPr>
          <p:cNvSpPr/>
          <p:nvPr/>
        </p:nvSpPr>
        <p:spPr>
          <a:xfrm rot="8485663">
            <a:off x="561093" y="1456533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7B703B-BA98-A9B6-316C-64D1EE586B50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flipH="1" flipV="1">
            <a:off x="1050464" y="1893187"/>
            <a:ext cx="198642" cy="43326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46449A0-C17F-EDF3-31BA-C9F870428A0C}"/>
              </a:ext>
            </a:extLst>
          </p:cNvPr>
          <p:cNvSpPr/>
          <p:nvPr/>
        </p:nvSpPr>
        <p:spPr>
          <a:xfrm rot="1570742">
            <a:off x="5012587" y="31283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0EF7F0-04A7-F91C-A25E-16502B60A498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>
            <a:off x="5816511" y="937927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950996-2C56-924E-4D2E-E21A831AB9E8}"/>
              </a:ext>
            </a:extLst>
          </p:cNvPr>
          <p:cNvSpPr/>
          <p:nvPr/>
        </p:nvSpPr>
        <p:spPr>
          <a:xfrm>
            <a:off x="6149552" y="1071914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964925-AC91-EF62-7B48-1D65EDC60DBC}"/>
              </a:ext>
            </a:extLst>
          </p:cNvPr>
          <p:cNvCxnSpPr>
            <a:cxnSpLocks/>
            <a:stCxn id="46" idx="3"/>
            <a:endCxn id="48" idx="7"/>
          </p:cNvCxnSpPr>
          <p:nvPr/>
        </p:nvCxnSpPr>
        <p:spPr>
          <a:xfrm flipH="1">
            <a:off x="5814885" y="1819913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111E4BF-7DB5-A4B7-7843-3AF23F1054BE}"/>
              </a:ext>
            </a:extLst>
          </p:cNvPr>
          <p:cNvSpPr/>
          <p:nvPr/>
        </p:nvSpPr>
        <p:spPr>
          <a:xfrm>
            <a:off x="5091595" y="209821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99924E-BA91-7431-8C5B-3F86642A2326}"/>
              </a:ext>
            </a:extLst>
          </p:cNvPr>
          <p:cNvCxnSpPr>
            <a:cxnSpLocks/>
            <a:stCxn id="48" idx="1"/>
            <a:endCxn id="54" idx="0"/>
          </p:cNvCxnSpPr>
          <p:nvPr/>
        </p:nvCxnSpPr>
        <p:spPr>
          <a:xfrm flipH="1" flipV="1">
            <a:off x="4995691" y="1897832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Hexagon 53">
            <a:extLst>
              <a:ext uri="{FF2B5EF4-FFF2-40B4-BE49-F238E27FC236}">
                <a16:creationId xmlns:a16="http://schemas.microsoft.com/office/drawing/2014/main" id="{258CB14E-ADE4-BF2F-1892-82E295BE48A4}"/>
              </a:ext>
            </a:extLst>
          </p:cNvPr>
          <p:cNvSpPr/>
          <p:nvPr/>
        </p:nvSpPr>
        <p:spPr>
          <a:xfrm rot="2883152">
            <a:off x="4315073" y="1242759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BB2173C-760B-1CDA-3483-312871825A7D}"/>
              </a:ext>
            </a:extLst>
          </p:cNvPr>
          <p:cNvSpPr/>
          <p:nvPr/>
        </p:nvSpPr>
        <p:spPr>
          <a:xfrm>
            <a:off x="8220984" y="151186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4A8529A-A6EF-9E04-A72D-13857934A342}"/>
              </a:ext>
            </a:extLst>
          </p:cNvPr>
          <p:cNvSpPr/>
          <p:nvPr/>
        </p:nvSpPr>
        <p:spPr>
          <a:xfrm>
            <a:off x="10367982" y="1152395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056FED8-D255-6338-F3B6-8AD3DFF1EDDF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10033315" y="1900394"/>
            <a:ext cx="458764" cy="4066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31BF59F5-D9D2-95FB-E044-EEDA93C997EF}"/>
              </a:ext>
            </a:extLst>
          </p:cNvPr>
          <p:cNvSpPr/>
          <p:nvPr/>
        </p:nvSpPr>
        <p:spPr>
          <a:xfrm>
            <a:off x="9310025" y="217869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28EAAC3-4835-BBFF-644D-525974867547}"/>
              </a:ext>
            </a:extLst>
          </p:cNvPr>
          <p:cNvCxnSpPr>
            <a:cxnSpLocks/>
            <a:stCxn id="77" idx="1"/>
            <a:endCxn id="79" idx="0"/>
          </p:cNvCxnSpPr>
          <p:nvPr/>
        </p:nvCxnSpPr>
        <p:spPr>
          <a:xfrm flipH="1" flipV="1">
            <a:off x="9214121" y="1978313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Hexagon 78">
            <a:extLst>
              <a:ext uri="{FF2B5EF4-FFF2-40B4-BE49-F238E27FC236}">
                <a16:creationId xmlns:a16="http://schemas.microsoft.com/office/drawing/2014/main" id="{CC350A7D-C7EB-4CAB-770C-F854F35FD607}"/>
              </a:ext>
            </a:extLst>
          </p:cNvPr>
          <p:cNvSpPr/>
          <p:nvPr/>
        </p:nvSpPr>
        <p:spPr>
          <a:xfrm rot="2883152">
            <a:off x="8533503" y="132324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CC16A035-0E65-D516-97BC-95BF90E7BCDA}"/>
              </a:ext>
            </a:extLst>
          </p:cNvPr>
          <p:cNvSpPr/>
          <p:nvPr/>
        </p:nvSpPr>
        <p:spPr>
          <a:xfrm>
            <a:off x="175699" y="3547012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517D3807-1D37-E6AB-6DBA-FA5B1C9DAA97}"/>
              </a:ext>
            </a:extLst>
          </p:cNvPr>
          <p:cNvSpPr/>
          <p:nvPr/>
        </p:nvSpPr>
        <p:spPr>
          <a:xfrm rot="5400000">
            <a:off x="1173087" y="4367077"/>
            <a:ext cx="1618655" cy="1395394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E0309A94-65CB-F4A3-570F-CB10B51508FD}"/>
              </a:ext>
            </a:extLst>
          </p:cNvPr>
          <p:cNvSpPr/>
          <p:nvPr/>
        </p:nvSpPr>
        <p:spPr>
          <a:xfrm>
            <a:off x="4069808" y="3486847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47C5FF-363D-71AD-77F5-36F66FB344CC}"/>
              </a:ext>
            </a:extLst>
          </p:cNvPr>
          <p:cNvSpPr/>
          <p:nvPr/>
        </p:nvSpPr>
        <p:spPr>
          <a:xfrm>
            <a:off x="5158849" y="5514358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A3F1D53-66E1-30CF-F4B8-530112AB5BC3}"/>
              </a:ext>
            </a:extLst>
          </p:cNvPr>
          <p:cNvCxnSpPr>
            <a:cxnSpLocks/>
            <a:stCxn id="93" idx="1"/>
            <a:endCxn id="95" idx="0"/>
          </p:cNvCxnSpPr>
          <p:nvPr/>
        </p:nvCxnSpPr>
        <p:spPr>
          <a:xfrm flipH="1" flipV="1">
            <a:off x="5062945" y="5313974"/>
            <a:ext cx="220001" cy="32872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Hexagon 94">
            <a:extLst>
              <a:ext uri="{FF2B5EF4-FFF2-40B4-BE49-F238E27FC236}">
                <a16:creationId xmlns:a16="http://schemas.microsoft.com/office/drawing/2014/main" id="{1E1F1AAB-BB13-1C94-234C-B6CC6D932FD1}"/>
              </a:ext>
            </a:extLst>
          </p:cNvPr>
          <p:cNvSpPr/>
          <p:nvPr/>
        </p:nvSpPr>
        <p:spPr>
          <a:xfrm rot="2883152">
            <a:off x="4382327" y="4658901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46A9B134-0AAC-7BDE-90E5-89D80ABC181F}"/>
              </a:ext>
            </a:extLst>
          </p:cNvPr>
          <p:cNvSpPr/>
          <p:nvPr/>
        </p:nvSpPr>
        <p:spPr>
          <a:xfrm>
            <a:off x="8202919" y="353193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AEC307B-C49D-C66B-A0CC-E29656E7A099}"/>
              </a:ext>
            </a:extLst>
          </p:cNvPr>
          <p:cNvSpPr/>
          <p:nvPr/>
        </p:nvSpPr>
        <p:spPr>
          <a:xfrm>
            <a:off x="9291960" y="555944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789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60817EF-6DBC-7E7A-0FE1-AAB5D3912873}"/>
              </a:ext>
            </a:extLst>
          </p:cNvPr>
          <p:cNvCxnSpPr>
            <a:cxnSpLocks/>
            <a:stCxn id="98" idx="1"/>
            <a:endCxn id="101" idx="0"/>
          </p:cNvCxnSpPr>
          <p:nvPr/>
        </p:nvCxnSpPr>
        <p:spPr>
          <a:xfrm flipH="1" flipV="1">
            <a:off x="9128579" y="5325761"/>
            <a:ext cx="287478" cy="36201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riangle 100">
            <a:extLst>
              <a:ext uri="{FF2B5EF4-FFF2-40B4-BE49-F238E27FC236}">
                <a16:creationId xmlns:a16="http://schemas.microsoft.com/office/drawing/2014/main" id="{210E2C43-336A-5A93-55A5-6DFF0E823A8F}"/>
              </a:ext>
            </a:extLst>
          </p:cNvPr>
          <p:cNvSpPr/>
          <p:nvPr/>
        </p:nvSpPr>
        <p:spPr>
          <a:xfrm rot="8485663">
            <a:off x="8639208" y="4889107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1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 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330461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422042-135E-9C47-42EF-2381A2E1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35"/>
            <a:ext cx="8993772" cy="67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C71881-E646-3739-D5D3-4693CBA1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00" y="-1"/>
            <a:ext cx="8993772" cy="67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4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EBCDE-18C9-9CE2-14DE-D4EC0EBC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04" y="0"/>
            <a:ext cx="8993772" cy="67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20" y="2527866"/>
            <a:ext cx="10515600" cy="2852737"/>
          </a:xfrm>
        </p:spPr>
        <p:txBody>
          <a:bodyPr/>
          <a:lstStyle/>
          <a:p>
            <a:r>
              <a:rPr lang="en-US" dirty="0"/>
              <a:t>Solar Inductive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C687669-07DB-B967-12DC-CE1BA48E69FE}"/>
              </a:ext>
            </a:extLst>
          </p:cNvPr>
          <p:cNvSpPr/>
          <p:nvPr/>
        </p:nvSpPr>
        <p:spPr>
          <a:xfrm>
            <a:off x="6174181" y="1881535"/>
            <a:ext cx="887698" cy="6463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12BA00A7-B3BB-BE98-563D-4311D881AC7E}"/>
              </a:ext>
            </a:extLst>
          </p:cNvPr>
          <p:cNvSpPr/>
          <p:nvPr/>
        </p:nvSpPr>
        <p:spPr>
          <a:xfrm>
            <a:off x="6270013" y="3023444"/>
            <a:ext cx="1663533" cy="1434081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4403516-5FF9-D388-F8D6-76067DBF51AA}"/>
              </a:ext>
            </a:extLst>
          </p:cNvPr>
          <p:cNvSpPr/>
          <p:nvPr/>
        </p:nvSpPr>
        <p:spPr>
          <a:xfrm>
            <a:off x="5514295" y="484844"/>
            <a:ext cx="6634166" cy="5719109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123FC5-4202-12AE-146F-1328601E3CDF}"/>
              </a:ext>
            </a:extLst>
          </p:cNvPr>
          <p:cNvSpPr txBox="1"/>
          <p:nvPr/>
        </p:nvSpPr>
        <p:spPr>
          <a:xfrm>
            <a:off x="7082660" y="829451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3054F-7618-A2E0-E05D-A6A04472F30B}"/>
              </a:ext>
            </a:extLst>
          </p:cNvPr>
          <p:cNvSpPr txBox="1"/>
          <p:nvPr/>
        </p:nvSpPr>
        <p:spPr>
          <a:xfrm>
            <a:off x="7124526" y="1881536"/>
            <a:ext cx="47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Should become either: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B69BFC55-D547-7B6F-6F07-C38647138EBB}"/>
              </a:ext>
            </a:extLst>
          </p:cNvPr>
          <p:cNvSpPr/>
          <p:nvPr/>
        </p:nvSpPr>
        <p:spPr>
          <a:xfrm>
            <a:off x="7661809" y="4487223"/>
            <a:ext cx="1783675" cy="1537651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A91E66-DBA8-821A-9308-7426C7FE2E86}"/>
              </a:ext>
            </a:extLst>
          </p:cNvPr>
          <p:cNvSpPr/>
          <p:nvPr/>
        </p:nvSpPr>
        <p:spPr>
          <a:xfrm>
            <a:off x="8388299" y="4673208"/>
            <a:ext cx="886157" cy="9015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8A7D217-635F-0433-3D23-EAB495203D22}"/>
              </a:ext>
            </a:extLst>
          </p:cNvPr>
          <p:cNvSpPr/>
          <p:nvPr/>
        </p:nvSpPr>
        <p:spPr>
          <a:xfrm>
            <a:off x="8710681" y="5040292"/>
            <a:ext cx="241391" cy="16740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3B4016D3-84AE-49AA-68D9-307F3B5B1680}"/>
              </a:ext>
            </a:extLst>
          </p:cNvPr>
          <p:cNvSpPr/>
          <p:nvPr/>
        </p:nvSpPr>
        <p:spPr>
          <a:xfrm>
            <a:off x="9445484" y="2878919"/>
            <a:ext cx="2038035" cy="1756927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2AE1C8-A1E3-5EA0-825F-C11B7CF3A549}"/>
              </a:ext>
            </a:extLst>
          </p:cNvPr>
          <p:cNvSpPr/>
          <p:nvPr/>
        </p:nvSpPr>
        <p:spPr>
          <a:xfrm rot="19349203">
            <a:off x="9842878" y="2997406"/>
            <a:ext cx="1268982" cy="159241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Facts About Earth - NASA Science">
            <a:extLst>
              <a:ext uri="{FF2B5EF4-FFF2-40B4-BE49-F238E27FC236}">
                <a16:creationId xmlns:a16="http://schemas.microsoft.com/office/drawing/2014/main" id="{59C4C06A-FDAF-7B0C-E585-24FB579D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256" y="3043622"/>
            <a:ext cx="324371" cy="3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54747C5-AD14-8BBC-EBBC-8F12FB497BDE}"/>
              </a:ext>
            </a:extLst>
          </p:cNvPr>
          <p:cNvSpPr/>
          <p:nvPr/>
        </p:nvSpPr>
        <p:spPr>
          <a:xfrm>
            <a:off x="10013957" y="3437786"/>
            <a:ext cx="736121" cy="7489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6E8260B-0FB5-AFBD-C669-80CDF936634F}"/>
              </a:ext>
            </a:extLst>
          </p:cNvPr>
          <p:cNvSpPr/>
          <p:nvPr/>
        </p:nvSpPr>
        <p:spPr>
          <a:xfrm>
            <a:off x="10172290" y="3630146"/>
            <a:ext cx="424543" cy="29441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5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agon 27">
            <a:extLst>
              <a:ext uri="{FF2B5EF4-FFF2-40B4-BE49-F238E27FC236}">
                <a16:creationId xmlns:a16="http://schemas.microsoft.com/office/drawing/2014/main" id="{4E5B5A43-14C5-E5E6-4F5B-E95E60999EA5}"/>
              </a:ext>
            </a:extLst>
          </p:cNvPr>
          <p:cNvSpPr/>
          <p:nvPr/>
        </p:nvSpPr>
        <p:spPr>
          <a:xfrm>
            <a:off x="3837205" y="342267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17506F-ACFA-41E0-5C01-4A5945FCE4E4}"/>
              </a:ext>
            </a:extLst>
          </p:cNvPr>
          <p:cNvSpPr/>
          <p:nvPr/>
        </p:nvSpPr>
        <p:spPr>
          <a:xfrm rot="19349203">
            <a:off x="4396888" y="355101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8C77F94-E33A-2BBB-5056-8A69A47A2ECC}"/>
              </a:ext>
            </a:extLst>
          </p:cNvPr>
          <p:cNvSpPr/>
          <p:nvPr/>
        </p:nvSpPr>
        <p:spPr>
          <a:xfrm>
            <a:off x="1355824" y="4533629"/>
            <a:ext cx="1009947" cy="87064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4E8A5A1-D37E-7C76-B451-83B593175BA3}"/>
              </a:ext>
            </a:extLst>
          </p:cNvPr>
          <p:cNvSpPr/>
          <p:nvPr/>
        </p:nvSpPr>
        <p:spPr>
          <a:xfrm>
            <a:off x="1508225" y="465921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6691F6A-0948-3780-4C4C-38540200AC30}"/>
              </a:ext>
            </a:extLst>
          </p:cNvPr>
          <p:cNvSpPr/>
          <p:nvPr/>
        </p:nvSpPr>
        <p:spPr>
          <a:xfrm>
            <a:off x="3888291" y="219828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844D6F-31FA-A433-B92D-D9D3D979FCAB}"/>
              </a:ext>
            </a:extLst>
          </p:cNvPr>
          <p:cNvSpPr/>
          <p:nvPr/>
        </p:nvSpPr>
        <p:spPr>
          <a:xfrm>
            <a:off x="3813761" y="342267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4" descr="Facts About Earth - NASA Science">
            <a:extLst>
              <a:ext uri="{FF2B5EF4-FFF2-40B4-BE49-F238E27FC236}">
                <a16:creationId xmlns:a16="http://schemas.microsoft.com/office/drawing/2014/main" id="{79DDD54A-2607-465F-5D32-AB3C14C8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33" y="360343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Hexagon 59">
            <a:extLst>
              <a:ext uri="{FF2B5EF4-FFF2-40B4-BE49-F238E27FC236}">
                <a16:creationId xmlns:a16="http://schemas.microsoft.com/office/drawing/2014/main" id="{12321D0F-C688-3188-96D2-0E6EF086A430}"/>
              </a:ext>
            </a:extLst>
          </p:cNvPr>
          <p:cNvSpPr/>
          <p:nvPr/>
        </p:nvSpPr>
        <p:spPr>
          <a:xfrm>
            <a:off x="338117" y="359702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FD0E8F-DC37-6BC5-53E8-97E0C4325BBB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6C2A7C-D6E7-6F9B-E091-458D6634091F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28673572-D0AE-B2FD-9F3D-15941AE550B1}"/>
              </a:ext>
            </a:extLst>
          </p:cNvPr>
          <p:cNvSpPr/>
          <p:nvPr/>
        </p:nvSpPr>
        <p:spPr>
          <a:xfrm>
            <a:off x="650678" y="1298447"/>
            <a:ext cx="389008" cy="28323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28CBE7F-9059-8596-BFB7-2D6FCE306E12}"/>
              </a:ext>
            </a:extLst>
          </p:cNvPr>
          <p:cNvSpPr txBox="1"/>
          <p:nvPr/>
        </p:nvSpPr>
        <p:spPr>
          <a:xfrm>
            <a:off x="1080021" y="1350329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1025" name="Hexagon 1024">
            <a:extLst>
              <a:ext uri="{FF2B5EF4-FFF2-40B4-BE49-F238E27FC236}">
                <a16:creationId xmlns:a16="http://schemas.microsoft.com/office/drawing/2014/main" id="{5B7DC4A0-07C6-E103-689B-7C5DB212632D}"/>
              </a:ext>
            </a:extLst>
          </p:cNvPr>
          <p:cNvSpPr/>
          <p:nvPr/>
        </p:nvSpPr>
        <p:spPr>
          <a:xfrm>
            <a:off x="845182" y="1698541"/>
            <a:ext cx="909277" cy="78386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Hexagon 1026">
            <a:extLst>
              <a:ext uri="{FF2B5EF4-FFF2-40B4-BE49-F238E27FC236}">
                <a16:creationId xmlns:a16="http://schemas.microsoft.com/office/drawing/2014/main" id="{D1C12795-1E79-3BD7-F178-09FBB2E645D4}"/>
              </a:ext>
            </a:extLst>
          </p:cNvPr>
          <p:cNvSpPr/>
          <p:nvPr/>
        </p:nvSpPr>
        <p:spPr>
          <a:xfrm>
            <a:off x="2215807" y="1699188"/>
            <a:ext cx="922504" cy="795262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5A78AB2-26DD-5B63-0847-B82B715E32BF}"/>
              </a:ext>
            </a:extLst>
          </p:cNvPr>
          <p:cNvSpPr/>
          <p:nvPr/>
        </p:nvSpPr>
        <p:spPr>
          <a:xfrm>
            <a:off x="2333656" y="1785525"/>
            <a:ext cx="660990" cy="66099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Hexagon 1029">
            <a:extLst>
              <a:ext uri="{FF2B5EF4-FFF2-40B4-BE49-F238E27FC236}">
                <a16:creationId xmlns:a16="http://schemas.microsoft.com/office/drawing/2014/main" id="{1817E07B-C45E-34EC-95F7-44932953B459}"/>
              </a:ext>
            </a:extLst>
          </p:cNvPr>
          <p:cNvSpPr/>
          <p:nvPr/>
        </p:nvSpPr>
        <p:spPr>
          <a:xfrm>
            <a:off x="2412551" y="1889432"/>
            <a:ext cx="529018" cy="443332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Triangle 1031">
            <a:extLst>
              <a:ext uri="{FF2B5EF4-FFF2-40B4-BE49-F238E27FC236}">
                <a16:creationId xmlns:a16="http://schemas.microsoft.com/office/drawing/2014/main" id="{615DF3C2-E25E-21BE-2297-B33FD4EA12D8}"/>
              </a:ext>
            </a:extLst>
          </p:cNvPr>
          <p:cNvSpPr/>
          <p:nvPr/>
        </p:nvSpPr>
        <p:spPr>
          <a:xfrm>
            <a:off x="2555725" y="1987607"/>
            <a:ext cx="242669" cy="16828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4" descr="Facts About Earth - NASA Science">
            <a:extLst>
              <a:ext uri="{FF2B5EF4-FFF2-40B4-BE49-F238E27FC236}">
                <a16:creationId xmlns:a16="http://schemas.microsoft.com/office/drawing/2014/main" id="{B3C682D0-AC3B-91A7-0041-0A1E1E1B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51" y="1718031"/>
            <a:ext cx="185411" cy="1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Hexagon 1033">
            <a:extLst>
              <a:ext uri="{FF2B5EF4-FFF2-40B4-BE49-F238E27FC236}">
                <a16:creationId xmlns:a16="http://schemas.microsoft.com/office/drawing/2014/main" id="{1DE01ADF-75D1-E35C-8284-099F2E781ABD}"/>
              </a:ext>
            </a:extLst>
          </p:cNvPr>
          <p:cNvSpPr/>
          <p:nvPr/>
        </p:nvSpPr>
        <p:spPr>
          <a:xfrm>
            <a:off x="1491840" y="2287960"/>
            <a:ext cx="909278" cy="78386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Hexagon 1035">
            <a:extLst>
              <a:ext uri="{FF2B5EF4-FFF2-40B4-BE49-F238E27FC236}">
                <a16:creationId xmlns:a16="http://schemas.microsoft.com/office/drawing/2014/main" id="{C459756D-578E-5653-7F50-26EF7B7A9C11}"/>
              </a:ext>
            </a:extLst>
          </p:cNvPr>
          <p:cNvSpPr/>
          <p:nvPr/>
        </p:nvSpPr>
        <p:spPr>
          <a:xfrm>
            <a:off x="1705504" y="2430955"/>
            <a:ext cx="532338" cy="446114"/>
          </a:xfrm>
          <a:prstGeom prst="hexagon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Triangle 1036">
            <a:extLst>
              <a:ext uri="{FF2B5EF4-FFF2-40B4-BE49-F238E27FC236}">
                <a16:creationId xmlns:a16="http://schemas.microsoft.com/office/drawing/2014/main" id="{5E9BAEC6-3F98-EB58-8ABD-D856848290AD}"/>
              </a:ext>
            </a:extLst>
          </p:cNvPr>
          <p:cNvSpPr/>
          <p:nvPr/>
        </p:nvSpPr>
        <p:spPr>
          <a:xfrm>
            <a:off x="1858592" y="2538414"/>
            <a:ext cx="238032" cy="16507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Hexagon 1037">
            <a:extLst>
              <a:ext uri="{FF2B5EF4-FFF2-40B4-BE49-F238E27FC236}">
                <a16:creationId xmlns:a16="http://schemas.microsoft.com/office/drawing/2014/main" id="{78890D8E-03B1-E70D-D333-AA05FF82F44D}"/>
              </a:ext>
            </a:extLst>
          </p:cNvPr>
          <p:cNvSpPr/>
          <p:nvPr/>
        </p:nvSpPr>
        <p:spPr>
          <a:xfrm>
            <a:off x="3919189" y="199018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Hexagon 1046">
            <a:extLst>
              <a:ext uri="{FF2B5EF4-FFF2-40B4-BE49-F238E27FC236}">
                <a16:creationId xmlns:a16="http://schemas.microsoft.com/office/drawing/2014/main" id="{7D06079C-A772-9091-022D-E090A244D7F8}"/>
              </a:ext>
            </a:extLst>
          </p:cNvPr>
          <p:cNvSpPr/>
          <p:nvPr/>
        </p:nvSpPr>
        <p:spPr>
          <a:xfrm>
            <a:off x="7618783" y="354372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6FB6E34D-B653-610F-4872-15250030E368}"/>
              </a:ext>
            </a:extLst>
          </p:cNvPr>
          <p:cNvSpPr/>
          <p:nvPr/>
        </p:nvSpPr>
        <p:spPr>
          <a:xfrm rot="19349203">
            <a:off x="8178466" y="367206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Hexagon 1049">
            <a:extLst>
              <a:ext uri="{FF2B5EF4-FFF2-40B4-BE49-F238E27FC236}">
                <a16:creationId xmlns:a16="http://schemas.microsoft.com/office/drawing/2014/main" id="{A79A6BE7-1CAA-BE22-71CE-4D95B0B0DB3D}"/>
              </a:ext>
            </a:extLst>
          </p:cNvPr>
          <p:cNvSpPr/>
          <p:nvPr/>
        </p:nvSpPr>
        <p:spPr>
          <a:xfrm>
            <a:off x="7595339" y="354372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2" name="Picture 4" descr="Facts About Earth - NASA Science">
            <a:extLst>
              <a:ext uri="{FF2B5EF4-FFF2-40B4-BE49-F238E27FC236}">
                <a16:creationId xmlns:a16="http://schemas.microsoft.com/office/drawing/2014/main" id="{6A791246-C1B1-C2A6-1EDA-3EAC56D0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11" y="372448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Oval 1052">
            <a:extLst>
              <a:ext uri="{FF2B5EF4-FFF2-40B4-BE49-F238E27FC236}">
                <a16:creationId xmlns:a16="http://schemas.microsoft.com/office/drawing/2014/main" id="{9ACB4431-59B5-B552-99B5-14E699A34219}"/>
              </a:ext>
            </a:extLst>
          </p:cNvPr>
          <p:cNvSpPr/>
          <p:nvPr/>
        </p:nvSpPr>
        <p:spPr>
          <a:xfrm rot="21178261">
            <a:off x="8560261" y="4082672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4" descr="Facts About Earth - NASA Science">
            <a:extLst>
              <a:ext uri="{FF2B5EF4-FFF2-40B4-BE49-F238E27FC236}">
                <a16:creationId xmlns:a16="http://schemas.microsoft.com/office/drawing/2014/main" id="{11FE505E-F12D-C196-BA10-AF80DF54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77" y="407761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Hexagon 1054">
            <a:extLst>
              <a:ext uri="{FF2B5EF4-FFF2-40B4-BE49-F238E27FC236}">
                <a16:creationId xmlns:a16="http://schemas.microsoft.com/office/drawing/2014/main" id="{EBF417E9-EFEE-E5C6-A1AE-234AB8CF6DCB}"/>
              </a:ext>
            </a:extLst>
          </p:cNvPr>
          <p:cNvSpPr/>
          <p:nvPr/>
        </p:nvSpPr>
        <p:spPr>
          <a:xfrm>
            <a:off x="7924669" y="400444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B98747C3-1F51-27B9-71E9-66438ABAC295}"/>
              </a:ext>
            </a:extLst>
          </p:cNvPr>
          <p:cNvSpPr/>
          <p:nvPr/>
        </p:nvSpPr>
        <p:spPr>
          <a:xfrm rot="19349203">
            <a:off x="8484352" y="528788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Hexagon 1057">
            <a:extLst>
              <a:ext uri="{FF2B5EF4-FFF2-40B4-BE49-F238E27FC236}">
                <a16:creationId xmlns:a16="http://schemas.microsoft.com/office/drawing/2014/main" id="{30BE1AAF-008F-C97D-D77E-E2C7EFBFB245}"/>
              </a:ext>
            </a:extLst>
          </p:cNvPr>
          <p:cNvSpPr/>
          <p:nvPr/>
        </p:nvSpPr>
        <p:spPr>
          <a:xfrm>
            <a:off x="7901225" y="400444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0" name="Picture 4" descr="Facts About Earth - NASA Science">
            <a:extLst>
              <a:ext uri="{FF2B5EF4-FFF2-40B4-BE49-F238E27FC236}">
                <a16:creationId xmlns:a16="http://schemas.microsoft.com/office/drawing/2014/main" id="{4971E6A7-8C6A-2C14-386F-7AC61CCB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97" y="581206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Oval 1060">
            <a:extLst>
              <a:ext uri="{FF2B5EF4-FFF2-40B4-BE49-F238E27FC236}">
                <a16:creationId xmlns:a16="http://schemas.microsoft.com/office/drawing/2014/main" id="{0B9AF5F3-8A05-100B-A7E8-988DA45438C5}"/>
              </a:ext>
            </a:extLst>
          </p:cNvPr>
          <p:cNvSpPr/>
          <p:nvPr/>
        </p:nvSpPr>
        <p:spPr>
          <a:xfrm rot="21178261">
            <a:off x="8866147" y="939394"/>
            <a:ext cx="1039121" cy="18237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2" name="Picture 4" descr="Facts About Earth - NASA Science">
            <a:extLst>
              <a:ext uri="{FF2B5EF4-FFF2-40B4-BE49-F238E27FC236}">
                <a16:creationId xmlns:a16="http://schemas.microsoft.com/office/drawing/2014/main" id="{13560C4F-06B7-8983-09BD-915F8C31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63" y="93433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CB8AF91B-0492-1D44-D8AC-83DC94E85F60}"/>
              </a:ext>
            </a:extLst>
          </p:cNvPr>
          <p:cNvSpPr/>
          <p:nvPr/>
        </p:nvSpPr>
        <p:spPr>
          <a:xfrm>
            <a:off x="8978863" y="1471022"/>
            <a:ext cx="755908" cy="75590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5398A48B-98DD-B797-EC1C-A0DA53F40CDF}"/>
              </a:ext>
            </a:extLst>
          </p:cNvPr>
          <p:cNvSpPr/>
          <p:nvPr/>
        </p:nvSpPr>
        <p:spPr>
          <a:xfrm>
            <a:off x="4894971" y="4303151"/>
            <a:ext cx="1222664" cy="1243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A3B98602-8F63-BF6F-6B91-E696CF0EC802}"/>
              </a:ext>
            </a:extLst>
          </p:cNvPr>
          <p:cNvSpPr/>
          <p:nvPr/>
        </p:nvSpPr>
        <p:spPr>
          <a:xfrm>
            <a:off x="5136269" y="4637259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AFC374B8-255C-C182-B7D6-8241EE4CB026}"/>
              </a:ext>
            </a:extLst>
          </p:cNvPr>
          <p:cNvSpPr/>
          <p:nvPr/>
        </p:nvSpPr>
        <p:spPr>
          <a:xfrm>
            <a:off x="8763081" y="4699804"/>
            <a:ext cx="494235" cy="5387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Triangle 1069">
            <a:extLst>
              <a:ext uri="{FF2B5EF4-FFF2-40B4-BE49-F238E27FC236}">
                <a16:creationId xmlns:a16="http://schemas.microsoft.com/office/drawing/2014/main" id="{451BDF4A-4A53-D4A6-FDA6-DA98A940F4C4}"/>
              </a:ext>
            </a:extLst>
          </p:cNvPr>
          <p:cNvSpPr/>
          <p:nvPr/>
        </p:nvSpPr>
        <p:spPr>
          <a:xfrm>
            <a:off x="8841478" y="4839633"/>
            <a:ext cx="285040" cy="21179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2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exagon 69">
            <a:extLst>
              <a:ext uri="{FF2B5EF4-FFF2-40B4-BE49-F238E27FC236}">
                <a16:creationId xmlns:a16="http://schemas.microsoft.com/office/drawing/2014/main" id="{5B4F1B7E-D08A-064B-A110-85FA9F775C59}"/>
              </a:ext>
            </a:extLst>
          </p:cNvPr>
          <p:cNvSpPr/>
          <p:nvPr/>
        </p:nvSpPr>
        <p:spPr>
          <a:xfrm>
            <a:off x="3953736" y="3429000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9CFF80AE-6076-97CD-0CF5-1C5E29E4D33A}"/>
              </a:ext>
            </a:extLst>
          </p:cNvPr>
          <p:cNvSpPr/>
          <p:nvPr/>
        </p:nvSpPr>
        <p:spPr>
          <a:xfrm>
            <a:off x="3953736" y="3449210"/>
            <a:ext cx="3637347" cy="3135644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C8A91124-88E9-A084-18C8-93ECB8E41C4E}"/>
              </a:ext>
            </a:extLst>
          </p:cNvPr>
          <p:cNvSpPr/>
          <p:nvPr/>
        </p:nvSpPr>
        <p:spPr>
          <a:xfrm>
            <a:off x="8314696" y="3464204"/>
            <a:ext cx="3385084" cy="291817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C1B2BCA-60A1-3AB7-3E8D-23CAD15BF83C}"/>
              </a:ext>
            </a:extLst>
          </p:cNvPr>
          <p:cNvSpPr/>
          <p:nvPr/>
        </p:nvSpPr>
        <p:spPr>
          <a:xfrm>
            <a:off x="8218544" y="3751925"/>
            <a:ext cx="3157662" cy="2655957"/>
          </a:xfrm>
          <a:custGeom>
            <a:avLst/>
            <a:gdLst>
              <a:gd name="connsiteX0" fmla="*/ 0 w 3637347"/>
              <a:gd name="connsiteY0" fmla="*/ 1567822 h 3135644"/>
              <a:gd name="connsiteX1" fmla="*/ 783911 w 3637347"/>
              <a:gd name="connsiteY1" fmla="*/ 1 h 3135644"/>
              <a:gd name="connsiteX2" fmla="*/ 2853436 w 3637347"/>
              <a:gd name="connsiteY2" fmla="*/ 1 h 3135644"/>
              <a:gd name="connsiteX3" fmla="*/ 3637347 w 3637347"/>
              <a:gd name="connsiteY3" fmla="*/ 1567822 h 3135644"/>
              <a:gd name="connsiteX4" fmla="*/ 2853436 w 3637347"/>
              <a:gd name="connsiteY4" fmla="*/ 3135643 h 3135644"/>
              <a:gd name="connsiteX5" fmla="*/ 783911 w 3637347"/>
              <a:gd name="connsiteY5" fmla="*/ 3135643 h 3135644"/>
              <a:gd name="connsiteX6" fmla="*/ 0 w 3637347"/>
              <a:gd name="connsiteY6" fmla="*/ 1567822 h 3135644"/>
              <a:gd name="connsiteX0" fmla="*/ 0 w 3637347"/>
              <a:gd name="connsiteY0" fmla="*/ 1567821 h 3135642"/>
              <a:gd name="connsiteX1" fmla="*/ 783911 w 3637347"/>
              <a:gd name="connsiteY1" fmla="*/ 0 h 3135642"/>
              <a:gd name="connsiteX2" fmla="*/ 994656 w 3637347"/>
              <a:gd name="connsiteY2" fmla="*/ 1409076 h 3135642"/>
              <a:gd name="connsiteX3" fmla="*/ 3637347 w 3637347"/>
              <a:gd name="connsiteY3" fmla="*/ 1567821 h 3135642"/>
              <a:gd name="connsiteX4" fmla="*/ 2853436 w 3637347"/>
              <a:gd name="connsiteY4" fmla="*/ 3135642 h 3135642"/>
              <a:gd name="connsiteX5" fmla="*/ 783911 w 3637347"/>
              <a:gd name="connsiteY5" fmla="*/ 3135642 h 3135642"/>
              <a:gd name="connsiteX6" fmla="*/ 0 w 3637347"/>
              <a:gd name="connsiteY6" fmla="*/ 1567821 h 3135642"/>
              <a:gd name="connsiteX0" fmla="*/ 0 w 3202632"/>
              <a:gd name="connsiteY0" fmla="*/ 1567821 h 3135642"/>
              <a:gd name="connsiteX1" fmla="*/ 783911 w 3202632"/>
              <a:gd name="connsiteY1" fmla="*/ 0 h 3135642"/>
              <a:gd name="connsiteX2" fmla="*/ 994656 w 3202632"/>
              <a:gd name="connsiteY2" fmla="*/ 1409076 h 3135642"/>
              <a:gd name="connsiteX3" fmla="*/ 3202632 w 3202632"/>
              <a:gd name="connsiteY3" fmla="*/ 2392280 h 3135642"/>
              <a:gd name="connsiteX4" fmla="*/ 2853436 w 3202632"/>
              <a:gd name="connsiteY4" fmla="*/ 3135642 h 3135642"/>
              <a:gd name="connsiteX5" fmla="*/ 783911 w 3202632"/>
              <a:gd name="connsiteY5" fmla="*/ 3135642 h 3135642"/>
              <a:gd name="connsiteX6" fmla="*/ 0 w 3202632"/>
              <a:gd name="connsiteY6" fmla="*/ 1567821 h 3135642"/>
              <a:gd name="connsiteX0" fmla="*/ 0 w 3202632"/>
              <a:gd name="connsiteY0" fmla="*/ 1028175 h 2595996"/>
              <a:gd name="connsiteX1" fmla="*/ 693970 w 3202632"/>
              <a:gd name="connsiteY1" fmla="*/ 0 h 2595996"/>
              <a:gd name="connsiteX2" fmla="*/ 994656 w 3202632"/>
              <a:gd name="connsiteY2" fmla="*/ 869430 h 2595996"/>
              <a:gd name="connsiteX3" fmla="*/ 3202632 w 3202632"/>
              <a:gd name="connsiteY3" fmla="*/ 1852634 h 2595996"/>
              <a:gd name="connsiteX4" fmla="*/ 2853436 w 3202632"/>
              <a:gd name="connsiteY4" fmla="*/ 2595996 h 2595996"/>
              <a:gd name="connsiteX5" fmla="*/ 783911 w 3202632"/>
              <a:gd name="connsiteY5" fmla="*/ 2595996 h 2595996"/>
              <a:gd name="connsiteX6" fmla="*/ 0 w 3202632"/>
              <a:gd name="connsiteY6" fmla="*/ 1028175 h 2595996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853436 w 3202632"/>
              <a:gd name="connsiteY4" fmla="*/ 2655957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202632"/>
              <a:gd name="connsiteY0" fmla="*/ 1088136 h 2655957"/>
              <a:gd name="connsiteX1" fmla="*/ 634010 w 3202632"/>
              <a:gd name="connsiteY1" fmla="*/ 0 h 2655957"/>
              <a:gd name="connsiteX2" fmla="*/ 994656 w 3202632"/>
              <a:gd name="connsiteY2" fmla="*/ 929391 h 2655957"/>
              <a:gd name="connsiteX3" fmla="*/ 3202632 w 3202632"/>
              <a:gd name="connsiteY3" fmla="*/ 1912595 h 2655957"/>
              <a:gd name="connsiteX4" fmla="*/ 2748505 w 3202632"/>
              <a:gd name="connsiteY4" fmla="*/ 2640966 h 2655957"/>
              <a:gd name="connsiteX5" fmla="*/ 783911 w 3202632"/>
              <a:gd name="connsiteY5" fmla="*/ 2655957 h 2655957"/>
              <a:gd name="connsiteX6" fmla="*/ 0 w 3202632"/>
              <a:gd name="connsiteY6" fmla="*/ 1088136 h 2655957"/>
              <a:gd name="connsiteX0" fmla="*/ 0 w 3157662"/>
              <a:gd name="connsiteY0" fmla="*/ 1088136 h 2655957"/>
              <a:gd name="connsiteX1" fmla="*/ 634010 w 3157662"/>
              <a:gd name="connsiteY1" fmla="*/ 0 h 2655957"/>
              <a:gd name="connsiteX2" fmla="*/ 994656 w 3157662"/>
              <a:gd name="connsiteY2" fmla="*/ 929391 h 2655957"/>
              <a:gd name="connsiteX3" fmla="*/ 3157662 w 3157662"/>
              <a:gd name="connsiteY3" fmla="*/ 1852634 h 2655957"/>
              <a:gd name="connsiteX4" fmla="*/ 2748505 w 3157662"/>
              <a:gd name="connsiteY4" fmla="*/ 2640966 h 2655957"/>
              <a:gd name="connsiteX5" fmla="*/ 783911 w 3157662"/>
              <a:gd name="connsiteY5" fmla="*/ 2655957 h 2655957"/>
              <a:gd name="connsiteX6" fmla="*/ 0 w 3157662"/>
              <a:gd name="connsiteY6" fmla="*/ 1088136 h 265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7662" h="2655957">
                <a:moveTo>
                  <a:pt x="0" y="1088136"/>
                </a:moveTo>
                <a:lnTo>
                  <a:pt x="634010" y="0"/>
                </a:lnTo>
                <a:lnTo>
                  <a:pt x="994656" y="929391"/>
                </a:lnTo>
                <a:lnTo>
                  <a:pt x="3157662" y="1852634"/>
                </a:lnTo>
                <a:lnTo>
                  <a:pt x="2748505" y="2640966"/>
                </a:lnTo>
                <a:lnTo>
                  <a:pt x="783911" y="2655957"/>
                </a:lnTo>
                <a:lnTo>
                  <a:pt x="0" y="10881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8AD7AA13-724C-5A7F-5D5B-175470CCD343}"/>
              </a:ext>
            </a:extLst>
          </p:cNvPr>
          <p:cNvSpPr/>
          <p:nvPr/>
        </p:nvSpPr>
        <p:spPr>
          <a:xfrm>
            <a:off x="8753200" y="3426767"/>
            <a:ext cx="1845049" cy="1355095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4" descr="Facts About Earth - NASA Science">
            <a:extLst>
              <a:ext uri="{FF2B5EF4-FFF2-40B4-BE49-F238E27FC236}">
                <a16:creationId xmlns:a16="http://schemas.microsoft.com/office/drawing/2014/main" id="{811CCE03-F23D-13F8-621F-31A3B0F6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96" y="4267111"/>
            <a:ext cx="921042" cy="9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Hexagon 81">
            <a:extLst>
              <a:ext uri="{FF2B5EF4-FFF2-40B4-BE49-F238E27FC236}">
                <a16:creationId xmlns:a16="http://schemas.microsoft.com/office/drawing/2014/main" id="{76015E5E-E3B8-A6E9-2F3C-81184419499C}"/>
              </a:ext>
            </a:extLst>
          </p:cNvPr>
          <p:cNvSpPr/>
          <p:nvPr/>
        </p:nvSpPr>
        <p:spPr>
          <a:xfrm>
            <a:off x="159007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04C61B-EE7F-A26A-CBB4-A26E78BF9113}"/>
              </a:ext>
            </a:extLst>
          </p:cNvPr>
          <p:cNvSpPr/>
          <p:nvPr/>
        </p:nvSpPr>
        <p:spPr>
          <a:xfrm rot="19349203">
            <a:off x="718690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EBCA1CA2-48B4-197C-EC78-1E426B44C054}"/>
              </a:ext>
            </a:extLst>
          </p:cNvPr>
          <p:cNvSpPr/>
          <p:nvPr/>
        </p:nvSpPr>
        <p:spPr>
          <a:xfrm>
            <a:off x="135563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4" descr="Facts About Earth - NASA Science">
            <a:extLst>
              <a:ext uri="{FF2B5EF4-FFF2-40B4-BE49-F238E27FC236}">
                <a16:creationId xmlns:a16="http://schemas.microsoft.com/office/drawing/2014/main" id="{AAA904BF-AA59-3071-3EA8-B9FF857B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35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7B5764E-819B-BE25-5414-AC3ADF3731DB}"/>
              </a:ext>
            </a:extLst>
          </p:cNvPr>
          <p:cNvSpPr/>
          <p:nvPr/>
        </p:nvSpPr>
        <p:spPr>
          <a:xfrm>
            <a:off x="871599" y="931372"/>
            <a:ext cx="1536184" cy="153618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2478342-DB6D-6B28-7317-9D1DF7793206}"/>
              </a:ext>
            </a:extLst>
          </p:cNvPr>
          <p:cNvSpPr/>
          <p:nvPr/>
        </p:nvSpPr>
        <p:spPr>
          <a:xfrm>
            <a:off x="3947242" y="275212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1C15CA-00C5-6860-813A-F101DFC1FD14}"/>
              </a:ext>
            </a:extLst>
          </p:cNvPr>
          <p:cNvSpPr/>
          <p:nvPr/>
        </p:nvSpPr>
        <p:spPr>
          <a:xfrm rot="19349203">
            <a:off x="4506925" y="403556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3C398E3B-A077-5189-79A8-7946BC498258}"/>
              </a:ext>
            </a:extLst>
          </p:cNvPr>
          <p:cNvSpPr/>
          <p:nvPr/>
        </p:nvSpPr>
        <p:spPr>
          <a:xfrm>
            <a:off x="3923798" y="275212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4" descr="Facts About Earth - NASA Science">
            <a:extLst>
              <a:ext uri="{FF2B5EF4-FFF2-40B4-BE49-F238E27FC236}">
                <a16:creationId xmlns:a16="http://schemas.microsoft.com/office/drawing/2014/main" id="{C44FE09B-0DF9-AACE-F024-12B077EF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70" y="455974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B2380FDF-B779-2B0F-25CE-91D2E948FD40}"/>
              </a:ext>
            </a:extLst>
          </p:cNvPr>
          <p:cNvSpPr/>
          <p:nvPr/>
        </p:nvSpPr>
        <p:spPr>
          <a:xfrm rot="19353272">
            <a:off x="4761567" y="630123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E3B14D1-942D-0520-80B6-5629594A22DC}"/>
              </a:ext>
            </a:extLst>
          </p:cNvPr>
          <p:cNvSpPr/>
          <p:nvPr/>
        </p:nvSpPr>
        <p:spPr>
          <a:xfrm>
            <a:off x="5417626" y="1170728"/>
            <a:ext cx="605322" cy="615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B0AC0B1-520D-1EF1-2373-AA52B045F1DD}"/>
              </a:ext>
            </a:extLst>
          </p:cNvPr>
          <p:cNvSpPr/>
          <p:nvPr/>
        </p:nvSpPr>
        <p:spPr>
          <a:xfrm>
            <a:off x="5554200" y="1348658"/>
            <a:ext cx="349107" cy="2421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BD2D71A0-FF7E-0458-E10F-6ED3F4287877}"/>
              </a:ext>
            </a:extLst>
          </p:cNvPr>
          <p:cNvSpPr/>
          <p:nvPr/>
        </p:nvSpPr>
        <p:spPr>
          <a:xfrm>
            <a:off x="7631865" y="178796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4AFE1C1-259C-28E7-62D8-38C2DF800A0C}"/>
              </a:ext>
            </a:extLst>
          </p:cNvPr>
          <p:cNvSpPr/>
          <p:nvPr/>
        </p:nvSpPr>
        <p:spPr>
          <a:xfrm rot="19349203">
            <a:off x="8191548" y="307140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6AF57540-574D-9668-998F-38D7B6E51922}"/>
              </a:ext>
            </a:extLst>
          </p:cNvPr>
          <p:cNvSpPr/>
          <p:nvPr/>
        </p:nvSpPr>
        <p:spPr>
          <a:xfrm>
            <a:off x="7608421" y="17879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4" descr="Facts About Earth - NASA Science">
            <a:extLst>
              <a:ext uri="{FF2B5EF4-FFF2-40B4-BE49-F238E27FC236}">
                <a16:creationId xmlns:a16="http://schemas.microsoft.com/office/drawing/2014/main" id="{D99C4259-3927-7C1E-0E23-128E143F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93" y="359558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C972F7F1-86A1-4CD6-8AA4-800301D09DD3}"/>
              </a:ext>
            </a:extLst>
          </p:cNvPr>
          <p:cNvSpPr/>
          <p:nvPr/>
        </p:nvSpPr>
        <p:spPr>
          <a:xfrm rot="19353272">
            <a:off x="8446190" y="533707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766136-3C44-D662-FDFB-66BB862FBA2A}"/>
              </a:ext>
            </a:extLst>
          </p:cNvPr>
          <p:cNvSpPr/>
          <p:nvPr/>
        </p:nvSpPr>
        <p:spPr>
          <a:xfrm rot="19201078">
            <a:off x="8933766" y="958017"/>
            <a:ext cx="781281" cy="781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4CD210EF-A84E-D07D-E4FA-1077D02FA533}"/>
              </a:ext>
            </a:extLst>
          </p:cNvPr>
          <p:cNvSpPr/>
          <p:nvPr/>
        </p:nvSpPr>
        <p:spPr>
          <a:xfrm>
            <a:off x="248439" y="3695145"/>
            <a:ext cx="3385084" cy="291817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239AEE7-4829-89B6-9EF1-E887E4C95F07}"/>
              </a:ext>
            </a:extLst>
          </p:cNvPr>
          <p:cNvSpPr/>
          <p:nvPr/>
        </p:nvSpPr>
        <p:spPr>
          <a:xfrm rot="19349203">
            <a:off x="808122" y="3823489"/>
            <a:ext cx="2107721" cy="26449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B9EE7F3F-E81E-21BD-A6B0-89D90D25C9C6}"/>
              </a:ext>
            </a:extLst>
          </p:cNvPr>
          <p:cNvSpPr/>
          <p:nvPr/>
        </p:nvSpPr>
        <p:spPr>
          <a:xfrm>
            <a:off x="224995" y="3695145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Picture 4" descr="Facts About Earth - NASA Science">
            <a:extLst>
              <a:ext uri="{FF2B5EF4-FFF2-40B4-BE49-F238E27FC236}">
                <a16:creationId xmlns:a16="http://schemas.microsoft.com/office/drawing/2014/main" id="{8068B346-28FD-F15B-5E37-20A67E8F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67" y="3875907"/>
            <a:ext cx="538766" cy="5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B5DD7E3-F252-11FF-AC70-4DA1774173E9}"/>
              </a:ext>
            </a:extLst>
          </p:cNvPr>
          <p:cNvSpPr/>
          <p:nvPr/>
        </p:nvSpPr>
        <p:spPr>
          <a:xfrm rot="19353272">
            <a:off x="1062764" y="4050056"/>
            <a:ext cx="1566747" cy="219179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9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9B6FFA8-F005-9BCD-9A16-A4C0872C6A38}"/>
              </a:ext>
            </a:extLst>
          </p:cNvPr>
          <p:cNvSpPr/>
          <p:nvPr/>
        </p:nvSpPr>
        <p:spPr>
          <a:xfrm>
            <a:off x="158911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0AB59D-6C41-CC49-77B7-FC00C4A563E2}"/>
              </a:ext>
            </a:extLst>
          </p:cNvPr>
          <p:cNvSpPr/>
          <p:nvPr/>
        </p:nvSpPr>
        <p:spPr>
          <a:xfrm>
            <a:off x="135467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1E98A5E-9671-FD6B-E3FB-4E39C89128B4}"/>
              </a:ext>
            </a:extLst>
          </p:cNvPr>
          <p:cNvSpPr/>
          <p:nvPr/>
        </p:nvSpPr>
        <p:spPr>
          <a:xfrm>
            <a:off x="387897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520F1BD-3877-F624-9DD3-7037E4A167BE}"/>
              </a:ext>
            </a:extLst>
          </p:cNvPr>
          <p:cNvSpPr/>
          <p:nvPr/>
        </p:nvSpPr>
        <p:spPr>
          <a:xfrm>
            <a:off x="385552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19F688E6-EEF2-A1EC-C3E2-E585233CA415}"/>
              </a:ext>
            </a:extLst>
          </p:cNvPr>
          <p:cNvSpPr/>
          <p:nvPr/>
        </p:nvSpPr>
        <p:spPr>
          <a:xfrm>
            <a:off x="4560147" y="581540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D70F57C-DF6C-75C3-9DD9-8CF619D89163}"/>
              </a:ext>
            </a:extLst>
          </p:cNvPr>
          <p:cNvSpPr/>
          <p:nvPr/>
        </p:nvSpPr>
        <p:spPr>
          <a:xfrm>
            <a:off x="7742430" y="311996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FA53290-88E0-466D-E6DD-FBE4C9706309}"/>
              </a:ext>
            </a:extLst>
          </p:cNvPr>
          <p:cNvSpPr/>
          <p:nvPr/>
        </p:nvSpPr>
        <p:spPr>
          <a:xfrm>
            <a:off x="7718986" y="313376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8964D36-90E0-95B7-E303-457E01493309}"/>
              </a:ext>
            </a:extLst>
          </p:cNvPr>
          <p:cNvSpPr/>
          <p:nvPr/>
        </p:nvSpPr>
        <p:spPr>
          <a:xfrm>
            <a:off x="8453106" y="522545"/>
            <a:ext cx="2383365" cy="205462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344E141-D566-473B-0633-D64D6A1684BB}"/>
              </a:ext>
            </a:extLst>
          </p:cNvPr>
          <p:cNvSpPr/>
          <p:nvPr/>
        </p:nvSpPr>
        <p:spPr>
          <a:xfrm>
            <a:off x="184899" y="36250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8DB7150-5D8A-6835-E6BF-76EB4110779F}"/>
              </a:ext>
            </a:extLst>
          </p:cNvPr>
          <p:cNvSpPr/>
          <p:nvPr/>
        </p:nvSpPr>
        <p:spPr>
          <a:xfrm>
            <a:off x="161455" y="36264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1482F67D-CE05-E18B-C58F-C5436080C79B}"/>
              </a:ext>
            </a:extLst>
          </p:cNvPr>
          <p:cNvSpPr/>
          <p:nvPr/>
        </p:nvSpPr>
        <p:spPr>
          <a:xfrm>
            <a:off x="940481" y="3946190"/>
            <a:ext cx="2258458" cy="19469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DC68ADF-D8B4-FA09-094C-B23E7BAE1991}"/>
              </a:ext>
            </a:extLst>
          </p:cNvPr>
          <p:cNvSpPr/>
          <p:nvPr/>
        </p:nvSpPr>
        <p:spPr>
          <a:xfrm>
            <a:off x="3845507" y="3542869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24AD954C-C662-7671-AD2C-5C4983889E18}"/>
              </a:ext>
            </a:extLst>
          </p:cNvPr>
          <p:cNvSpPr/>
          <p:nvPr/>
        </p:nvSpPr>
        <p:spPr>
          <a:xfrm>
            <a:off x="3822063" y="354424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07B07E4F-C41F-09C9-7032-CF18D1D22F98}"/>
              </a:ext>
            </a:extLst>
          </p:cNvPr>
          <p:cNvSpPr/>
          <p:nvPr/>
        </p:nvSpPr>
        <p:spPr>
          <a:xfrm>
            <a:off x="4673007" y="3894820"/>
            <a:ext cx="2090960" cy="1864746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1F7069-D82D-CF7B-8CB6-A544C7C8DFAA}"/>
              </a:ext>
            </a:extLst>
          </p:cNvPr>
          <p:cNvSpPr/>
          <p:nvPr/>
        </p:nvSpPr>
        <p:spPr>
          <a:xfrm rot="19822446">
            <a:off x="5093786" y="4066824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0EF6FD-0392-31CF-E7FA-865A44369D67}"/>
              </a:ext>
            </a:extLst>
          </p:cNvPr>
          <p:cNvSpPr/>
          <p:nvPr/>
        </p:nvSpPr>
        <p:spPr>
          <a:xfrm rot="19822446">
            <a:off x="1406625" y="4145398"/>
            <a:ext cx="1274889" cy="1592957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FFC6050D-B421-B451-193C-0956F8D9053B}"/>
              </a:ext>
            </a:extLst>
          </p:cNvPr>
          <p:cNvSpPr/>
          <p:nvPr/>
        </p:nvSpPr>
        <p:spPr>
          <a:xfrm>
            <a:off x="7873895" y="3732780"/>
            <a:ext cx="3385084" cy="291817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A137792D-FABC-8E19-40FF-E0CA541ABFD3}"/>
              </a:ext>
            </a:extLst>
          </p:cNvPr>
          <p:cNvSpPr/>
          <p:nvPr/>
        </p:nvSpPr>
        <p:spPr>
          <a:xfrm>
            <a:off x="7850451" y="3734160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C5C998-0F33-0BD3-B4E7-6E3713AECB05}"/>
              </a:ext>
            </a:extLst>
          </p:cNvPr>
          <p:cNvSpPr/>
          <p:nvPr/>
        </p:nvSpPr>
        <p:spPr>
          <a:xfrm>
            <a:off x="1360731" y="664340"/>
            <a:ext cx="1681762" cy="17110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D753923-0408-47E5-E0DC-8F7E69D93044}"/>
              </a:ext>
            </a:extLst>
          </p:cNvPr>
          <p:cNvSpPr/>
          <p:nvPr/>
        </p:nvSpPr>
        <p:spPr>
          <a:xfrm>
            <a:off x="2017022" y="1369112"/>
            <a:ext cx="458115" cy="31769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A8B52D1-5D79-DFCD-2C27-63A280747351}"/>
              </a:ext>
            </a:extLst>
          </p:cNvPr>
          <p:cNvSpPr/>
          <p:nvPr/>
        </p:nvSpPr>
        <p:spPr>
          <a:xfrm>
            <a:off x="5505863" y="886076"/>
            <a:ext cx="1071581" cy="10902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9F12566-A431-BA73-229A-191D57B25536}"/>
              </a:ext>
            </a:extLst>
          </p:cNvPr>
          <p:cNvSpPr/>
          <p:nvPr/>
        </p:nvSpPr>
        <p:spPr>
          <a:xfrm>
            <a:off x="5708976" y="1070760"/>
            <a:ext cx="705146" cy="4890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643504-2DFB-905D-D6AB-ED9C99AAA39A}"/>
              </a:ext>
            </a:extLst>
          </p:cNvPr>
          <p:cNvSpPr/>
          <p:nvPr/>
        </p:nvSpPr>
        <p:spPr>
          <a:xfrm rot="19201078">
            <a:off x="9525672" y="874590"/>
            <a:ext cx="919721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71B500-F207-B249-718A-097ED479ADA0}"/>
              </a:ext>
            </a:extLst>
          </p:cNvPr>
          <p:cNvSpPr/>
          <p:nvPr/>
        </p:nvSpPr>
        <p:spPr>
          <a:xfrm rot="19201078">
            <a:off x="5320721" y="4451765"/>
            <a:ext cx="862215" cy="7812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35AC61-982F-A53D-42CB-D164EF043914}"/>
              </a:ext>
            </a:extLst>
          </p:cNvPr>
          <p:cNvSpPr/>
          <p:nvPr/>
        </p:nvSpPr>
        <p:spPr>
          <a:xfrm rot="19201078">
            <a:off x="9417919" y="4358325"/>
            <a:ext cx="1155582" cy="10099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4" descr="Facts About Earth - NASA Science">
            <a:extLst>
              <a:ext uri="{FF2B5EF4-FFF2-40B4-BE49-F238E27FC236}">
                <a16:creationId xmlns:a16="http://schemas.microsoft.com/office/drawing/2014/main" id="{AE68561A-4EC9-1611-13B3-9372CE62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49" y="5114674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9A529702-2AA6-E0B8-A04C-76C12B656834}"/>
              </a:ext>
            </a:extLst>
          </p:cNvPr>
          <p:cNvSpPr/>
          <p:nvPr/>
        </p:nvSpPr>
        <p:spPr>
          <a:xfrm>
            <a:off x="1572573" y="4486609"/>
            <a:ext cx="819236" cy="833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5F25A9A-632C-C0BF-5EB2-360262ECACDF}"/>
              </a:ext>
            </a:extLst>
          </p:cNvPr>
          <p:cNvSpPr/>
          <p:nvPr/>
        </p:nvSpPr>
        <p:spPr>
          <a:xfrm>
            <a:off x="1725928" y="4693896"/>
            <a:ext cx="541071" cy="3752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Facts About Earth - NASA Science">
            <a:extLst>
              <a:ext uri="{FF2B5EF4-FFF2-40B4-BE49-F238E27FC236}">
                <a16:creationId xmlns:a16="http://schemas.microsoft.com/office/drawing/2014/main" id="{813BF972-8540-CCA1-F30D-DC839BF3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88" y="5193248"/>
            <a:ext cx="529659" cy="5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1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Own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1354-4DAD-DE18-52D0-E8931D07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7B7F120-B8B7-00F3-4318-5A8EE6C79BF0}"/>
              </a:ext>
            </a:extLst>
          </p:cNvPr>
          <p:cNvSpPr/>
          <p:nvPr/>
        </p:nvSpPr>
        <p:spPr>
          <a:xfrm>
            <a:off x="7800391" y="484845"/>
            <a:ext cx="4348069" cy="374833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3EBC0-9B8A-4F21-BAA9-6704908217B0}"/>
              </a:ext>
            </a:extLst>
          </p:cNvPr>
          <p:cNvSpPr txBox="1"/>
          <p:nvPr/>
        </p:nvSpPr>
        <p:spPr>
          <a:xfrm>
            <a:off x="8687525" y="768350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123CC-9F3C-60AA-19A8-CF2126E421F0}"/>
              </a:ext>
            </a:extLst>
          </p:cNvPr>
          <p:cNvSpPr txBox="1"/>
          <p:nvPr/>
        </p:nvSpPr>
        <p:spPr>
          <a:xfrm>
            <a:off x="8052317" y="1709738"/>
            <a:ext cx="3844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 a game of your own design </a:t>
            </a:r>
          </a:p>
          <a:p>
            <a:r>
              <a:rPr lang="en-US" sz="3200" dirty="0"/>
              <a:t>   (design by learners)</a:t>
            </a:r>
          </a:p>
        </p:txBody>
      </p:sp>
    </p:spTree>
    <p:extLst>
      <p:ext uri="{BB962C8B-B14F-4D97-AF65-F5344CB8AC3E}">
        <p14:creationId xmlns:p14="http://schemas.microsoft.com/office/powerpoint/2010/main" val="89888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Induction is hard to learn because…</a:t>
            </a:r>
          </a:p>
          <a:p>
            <a:pPr marL="0" indent="0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6834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E1DFDE50-031C-AA54-9886-A91B707B69F3}"/>
              </a:ext>
            </a:extLst>
          </p:cNvPr>
          <p:cNvSpPr/>
          <p:nvPr/>
        </p:nvSpPr>
        <p:spPr>
          <a:xfrm>
            <a:off x="202033" y="107543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1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2D1B-5CB9-4F56-6418-0017C8F6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8057-50D9-087C-9B53-66443ED7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Print one of the above games or make up your own </a:t>
            </a:r>
            <a:r>
              <a:rPr lang="en-US" dirty="0" err="1"/>
              <a:t>hexo</a:t>
            </a:r>
            <a:r>
              <a:rPr lang="en-US" dirty="0"/>
              <a:t>-cards game using the template provided. Cut out the </a:t>
            </a:r>
            <a:r>
              <a:rPr lang="en-US" dirty="0" err="1"/>
              <a:t>hexo</a:t>
            </a:r>
            <a:r>
              <a:rPr lang="en-US" dirty="0"/>
              <a:t>-cards provided.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It’s less about getting the “right” answer, and more about being willing to try things and explain your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recommend </a:t>
            </a:r>
            <a:r>
              <a:rPr lang="en-US" b="1" dirty="0"/>
              <a:t>teams of two</a:t>
            </a:r>
            <a:r>
              <a:rPr lang="en-US" dirty="0"/>
              <a:t>, but you can play the game alone or play with larger groups if you prefer.</a:t>
            </a:r>
          </a:p>
        </p:txBody>
      </p:sp>
    </p:spTree>
    <p:extLst>
      <p:ext uri="{BB962C8B-B14F-4D97-AF65-F5344CB8AC3E}">
        <p14:creationId xmlns:p14="http://schemas.microsoft.com/office/powerpoint/2010/main" val="5059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6B5C-9739-A053-4B7F-A7A46433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Educators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B1DE-BA02-3B71-3E0E-969AFFBB0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Encourage </a:t>
            </a:r>
            <a:r>
              <a:rPr lang="en-US" dirty="0">
                <a:solidFill>
                  <a:srgbClr val="00B050"/>
                </a:solidFill>
              </a:rPr>
              <a:t>Collaboration</a:t>
            </a:r>
            <a:r>
              <a:rPr lang="en-US" dirty="0"/>
              <a:t>. Encourage </a:t>
            </a:r>
            <a:r>
              <a:rPr lang="en-US" dirty="0">
                <a:solidFill>
                  <a:srgbClr val="00B050"/>
                </a:solidFill>
              </a:rPr>
              <a:t>Creativity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a learner gets stuck, the educator might consider:</a:t>
            </a:r>
          </a:p>
          <a:p>
            <a:r>
              <a:rPr lang="en-US" dirty="0"/>
              <a:t>To encourage the learner to see what other students have come up with and </a:t>
            </a:r>
            <a:r>
              <a:rPr lang="en-US" b="1" dirty="0">
                <a:solidFill>
                  <a:srgbClr val="00B050"/>
                </a:solidFill>
              </a:rPr>
              <a:t>ask their peers about their thought process</a:t>
            </a:r>
          </a:p>
          <a:p>
            <a:r>
              <a:rPr lang="en-US" dirty="0"/>
              <a:t>To shuffle the cards and </a:t>
            </a:r>
            <a:r>
              <a:rPr lang="en-US" b="1" dirty="0">
                <a:solidFill>
                  <a:srgbClr val="00B050"/>
                </a:solidFill>
              </a:rPr>
              <a:t>iterate on new possibilities </a:t>
            </a:r>
          </a:p>
          <a:p>
            <a:r>
              <a:rPr lang="en-US" dirty="0"/>
              <a:t>To add constraints to the problem e.g.:</a:t>
            </a:r>
          </a:p>
          <a:p>
            <a:pPr lvl="1"/>
            <a:r>
              <a:rPr lang="en-US" dirty="0"/>
              <a:t>Tell the learner that the triangle is the starting position</a:t>
            </a:r>
          </a:p>
          <a:p>
            <a:pPr lvl="1"/>
            <a:r>
              <a:rPr lang="en-US" dirty="0"/>
              <a:t>Tell the learner that this one specific item is one possible ending position</a:t>
            </a:r>
          </a:p>
          <a:p>
            <a:pPr lvl="1"/>
            <a:r>
              <a:rPr lang="en-US" dirty="0"/>
              <a:t>Remove some of the intentionally misleading items from the </a:t>
            </a:r>
            <a:r>
              <a:rPr lang="en-US" dirty="0" err="1"/>
              <a:t>hexo</a:t>
            </a:r>
            <a:r>
              <a:rPr lang="en-US" dirty="0"/>
              <a:t>-cards</a:t>
            </a:r>
          </a:p>
        </p:txBody>
      </p:sp>
    </p:spTree>
    <p:extLst>
      <p:ext uri="{BB962C8B-B14F-4D97-AF65-F5344CB8AC3E}">
        <p14:creationId xmlns:p14="http://schemas.microsoft.com/office/powerpoint/2010/main" val="85442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1B3B-695A-3991-4FD4-5ACB8B76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4DB6-BFDC-F7AC-C3AE-8BA6626D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23857" cy="4481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web forum for learners and educators to share the games they construct as well as the insights they make from each game.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 series of workshops ever expand murals (right)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BECC1-1242-88B9-6DCA-B564A716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93B03D-73DF-FD30-9682-8E5327B939B1}"/>
              </a:ext>
            </a:extLst>
          </p:cNvPr>
          <p:cNvCxnSpPr>
            <a:cxnSpLocks/>
          </p:cNvCxnSpPr>
          <p:nvPr/>
        </p:nvCxnSpPr>
        <p:spPr>
          <a:xfrm flipH="1">
            <a:off x="7576457" y="4066558"/>
            <a:ext cx="1828801" cy="1326536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CF0BE6-0E72-D89E-335F-078A246F074E}"/>
              </a:ext>
            </a:extLst>
          </p:cNvPr>
          <p:cNvCxnSpPr>
            <a:cxnSpLocks/>
          </p:cNvCxnSpPr>
          <p:nvPr/>
        </p:nvCxnSpPr>
        <p:spPr>
          <a:xfrm flipV="1">
            <a:off x="11178073" y="3050478"/>
            <a:ext cx="1013927" cy="47285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BA1BC4-07F6-5F4A-CB92-E2508A66AE63}"/>
              </a:ext>
            </a:extLst>
          </p:cNvPr>
          <p:cNvCxnSpPr>
            <a:cxnSpLocks/>
          </p:cNvCxnSpPr>
          <p:nvPr/>
        </p:nvCxnSpPr>
        <p:spPr>
          <a:xfrm flipH="1">
            <a:off x="6848669" y="2764082"/>
            <a:ext cx="1542662" cy="501632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247BA5-60D2-4FC7-3151-CEE09E6AAF3E}"/>
              </a:ext>
            </a:extLst>
          </p:cNvPr>
          <p:cNvCxnSpPr>
            <a:cxnSpLocks/>
          </p:cNvCxnSpPr>
          <p:nvPr/>
        </p:nvCxnSpPr>
        <p:spPr>
          <a:xfrm flipV="1">
            <a:off x="10902043" y="138363"/>
            <a:ext cx="838200" cy="962932"/>
          </a:xfrm>
          <a:prstGeom prst="straightConnector1">
            <a:avLst/>
          </a:prstGeom>
          <a:ln w="231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Induction is hard to learn because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7200" dirty="0"/>
              <a:t>	       Induction is hard to learn.</a:t>
            </a:r>
          </a:p>
        </p:txBody>
      </p:sp>
    </p:spTree>
    <p:extLst>
      <p:ext uri="{BB962C8B-B14F-4D97-AF65-F5344CB8AC3E}">
        <p14:creationId xmlns:p14="http://schemas.microsoft.com/office/powerpoint/2010/main" val="253807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EEF1-C7E0-9472-42FA-71396FCB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953490"/>
            <a:ext cx="12181609" cy="2660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Induction is hard to learn because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7200" dirty="0"/>
              <a:t>	       Induction is hard to learn.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DF37C-4B46-B810-E25B-18321A7FEAA1}"/>
              </a:ext>
            </a:extLst>
          </p:cNvPr>
          <p:cNvSpPr txBox="1"/>
          <p:nvPr/>
        </p:nvSpPr>
        <p:spPr>
          <a:xfrm>
            <a:off x="238991" y="5237018"/>
            <a:ext cx="9445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(that’s just a little induction humor for you)</a:t>
            </a:r>
          </a:p>
        </p:txBody>
      </p:sp>
    </p:spTree>
    <p:extLst>
      <p:ext uri="{BB962C8B-B14F-4D97-AF65-F5344CB8AC3E}">
        <p14:creationId xmlns:p14="http://schemas.microsoft.com/office/powerpoint/2010/main" val="128124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ADB9-21ED-51AB-65E2-2C1E2BED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7" y="410979"/>
            <a:ext cx="12192000" cy="1325563"/>
          </a:xfrm>
        </p:spPr>
        <p:txBody>
          <a:bodyPr/>
          <a:lstStyle/>
          <a:p>
            <a:r>
              <a:rPr lang="en-US" dirty="0"/>
              <a:t>Induction can be hard to learn </a:t>
            </a:r>
            <a:r>
              <a:rPr lang="en-US" b="1" dirty="0">
                <a:solidFill>
                  <a:srgbClr val="00B050"/>
                </a:solidFill>
              </a:rPr>
              <a:t>(so let’s make it fun)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35585-4A8D-A825-8475-B05DB0072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Old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4F08E-7298-60B6-F66E-7FC419AE0E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27E7A-A6AC-8F85-71C3-3EE6EDA4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6578"/>
            <a:ext cx="2945427" cy="2209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56ED76-C5ED-C612-2E46-A3B310ABD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56671" y="2417983"/>
            <a:ext cx="2598907" cy="1949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4E080-51D8-D523-5713-CD6C5D7F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251" y="4491572"/>
            <a:ext cx="2945427" cy="2209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AA7F2B-A9AF-6D8E-A1E8-F61C71932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1" y="2505075"/>
            <a:ext cx="3403600" cy="2717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DC4898-878D-F869-74E4-A53E90738080}"/>
              </a:ext>
            </a:extLst>
          </p:cNvPr>
          <p:cNvSpPr txBox="1"/>
          <p:nvPr/>
        </p:nvSpPr>
        <p:spPr>
          <a:xfrm>
            <a:off x="3346078" y="2344942"/>
            <a:ext cx="2132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Zero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S(Z)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S(S(Z))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=&gt; 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 =&gt; 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 =&gt; S(S(S(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))) =&gt; S(S(S(Z)))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‘’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=&gt; 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</a:t>
            </a:r>
            <a:r>
              <a:rPr lang="en-US" dirty="0"/>
              <a:t> =&gt; </a:t>
            </a:r>
            <a:r>
              <a:rPr lang="en-US" dirty="0" err="1"/>
              <a:t>aa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bb</a:t>
            </a:r>
            <a:r>
              <a:rPr lang="en-US" dirty="0"/>
              <a:t> =&gt; </a:t>
            </a:r>
            <a:r>
              <a:rPr lang="en-US" dirty="0" err="1"/>
              <a:t>aabb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0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6AF-7A99-DC09-ADA2-91F76237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98F6-1E39-D440-E17A-B60FF3425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Learners</a:t>
            </a:r>
            <a:r>
              <a:rPr lang="en-US" dirty="0"/>
              <a:t> that want to strengthen their inductive problem solving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57BB7-CDB0-8597-0C35-323740BAE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109" y="4548043"/>
            <a:ext cx="5181600" cy="17800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Educators</a:t>
            </a:r>
            <a:r>
              <a:rPr lang="en-US" dirty="0"/>
              <a:t> that wish to understand how their learners conceptualize inductive problem solving and assist in growing that skill.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6098C-A2A1-2C65-733E-45A97C89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4127" y="3693390"/>
            <a:ext cx="2992582" cy="2244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32D1AA-1019-CC30-6F83-161667B6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2852" y="3695410"/>
            <a:ext cx="3008746" cy="2256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592DD-E332-EFC2-EC75-D5B02F90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3484" y="799056"/>
            <a:ext cx="2954191" cy="2215643"/>
          </a:xfrm>
          <a:prstGeom prst="rect">
            <a:avLst/>
          </a:prstGeom>
        </p:spPr>
      </p:pic>
      <p:pic>
        <p:nvPicPr>
          <p:cNvPr id="12294" name="Picture 6" descr="Sriram Sankaranarayanan">
            <a:extLst>
              <a:ext uri="{FF2B5EF4-FFF2-40B4-BE49-F238E27FC236}">
                <a16:creationId xmlns:a16="http://schemas.microsoft.com/office/drawing/2014/main" id="{CF3E277D-AF4F-384F-1352-E65FA10E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73" y="2782167"/>
            <a:ext cx="2093213" cy="16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Bor-Yuh Evan Chang | Computer Science | University of Colorado Boulder">
            <a:extLst>
              <a:ext uri="{FF2B5EF4-FFF2-40B4-BE49-F238E27FC236}">
                <a16:creationId xmlns:a16="http://schemas.microsoft.com/office/drawing/2014/main" id="{4E8B52FE-A3F8-DC1F-F879-38AD2DC7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53" y="1079564"/>
            <a:ext cx="1548245" cy="15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Gowtham Kaki">
            <a:extLst>
              <a:ext uri="{FF2B5EF4-FFF2-40B4-BE49-F238E27FC236}">
                <a16:creationId xmlns:a16="http://schemas.microsoft.com/office/drawing/2014/main" id="{E3851E5C-338A-025F-5E2C-ABEC49F1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51" y="455906"/>
            <a:ext cx="1444873" cy="16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9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games begin</a:t>
            </a:r>
          </a:p>
        </p:txBody>
      </p:sp>
      <p:pic>
        <p:nvPicPr>
          <p:cNvPr id="4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69E84C25-0C75-0A49-06C4-CA62927AB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8694048" y="0"/>
            <a:ext cx="2312946" cy="67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94DABEF6-AFEE-6478-9743-89EBB819A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317806" y="1725407"/>
            <a:ext cx="1065431" cy="31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ympic Torch Images – Browse 7,878 Stock Photos, Vectors, and Video |  Adobe Stock">
            <a:extLst>
              <a:ext uri="{FF2B5EF4-FFF2-40B4-BE49-F238E27FC236}">
                <a16:creationId xmlns:a16="http://schemas.microsoft.com/office/drawing/2014/main" id="{F99559E5-90FB-38D8-C4DB-FAE0F61BF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9"/>
          <a:stretch/>
        </p:blipFill>
        <p:spPr bwMode="auto">
          <a:xfrm>
            <a:off x="9682290" y="2725391"/>
            <a:ext cx="336460" cy="9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7F25-C800-4CAF-1901-CDEC995E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List Laugh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B13DFB7-C03B-1026-8E5C-90C1E6D95928}"/>
              </a:ext>
            </a:extLst>
          </p:cNvPr>
          <p:cNvSpPr/>
          <p:nvPr/>
        </p:nvSpPr>
        <p:spPr>
          <a:xfrm>
            <a:off x="5514295" y="484844"/>
            <a:ext cx="6634166" cy="5719109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48385-EE3A-E00D-CACF-1C5E75745A53}"/>
              </a:ext>
            </a:extLst>
          </p:cNvPr>
          <p:cNvSpPr txBox="1"/>
          <p:nvPr/>
        </p:nvSpPr>
        <p:spPr>
          <a:xfrm>
            <a:off x="7002258" y="722438"/>
            <a:ext cx="217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84B5F-96C9-0E16-5110-8D91DE96CB09}"/>
              </a:ext>
            </a:extLst>
          </p:cNvPr>
          <p:cNvSpPr txBox="1"/>
          <p:nvPr/>
        </p:nvSpPr>
        <p:spPr>
          <a:xfrm>
            <a:off x="6804417" y="1691633"/>
            <a:ext cx="5254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what you can given: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CEF0797-6537-E8FF-F5EF-D9ADCB52C851}"/>
              </a:ext>
            </a:extLst>
          </p:cNvPr>
          <p:cNvSpPr/>
          <p:nvPr/>
        </p:nvSpPr>
        <p:spPr>
          <a:xfrm rot="16200000">
            <a:off x="6059637" y="3228760"/>
            <a:ext cx="637208" cy="4639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2F101-14EF-1B7D-7953-0782B35CD288}"/>
              </a:ext>
            </a:extLst>
          </p:cNvPr>
          <p:cNvSpPr txBox="1"/>
          <p:nvPr/>
        </p:nvSpPr>
        <p:spPr>
          <a:xfrm>
            <a:off x="6831213" y="3278536"/>
            <a:ext cx="47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Should become either: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5ECB0-DA03-E21A-5A77-03E724EB0F75}"/>
              </a:ext>
            </a:extLst>
          </p:cNvPr>
          <p:cNvSpPr txBox="1"/>
          <p:nvPr/>
        </p:nvSpPr>
        <p:spPr>
          <a:xfrm>
            <a:off x="6673347" y="2446356"/>
            <a:ext cx="40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 should be a number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90BFBA-6DA9-65F6-F855-49B88A547918}"/>
              </a:ext>
            </a:extLst>
          </p:cNvPr>
          <p:cNvSpPr/>
          <p:nvPr/>
        </p:nvSpPr>
        <p:spPr>
          <a:xfrm>
            <a:off x="6676013" y="4537117"/>
            <a:ext cx="953803" cy="98638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70A49C-D234-69C5-DFB8-14C139B33B76}"/>
              </a:ext>
            </a:extLst>
          </p:cNvPr>
          <p:cNvCxnSpPr>
            <a:cxnSpLocks/>
            <a:stCxn id="10" idx="6"/>
            <a:endCxn id="12" idx="0"/>
          </p:cNvCxnSpPr>
          <p:nvPr/>
        </p:nvCxnSpPr>
        <p:spPr>
          <a:xfrm>
            <a:off x="7629816" y="5030310"/>
            <a:ext cx="521959" cy="1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11">
            <a:extLst>
              <a:ext uri="{FF2B5EF4-FFF2-40B4-BE49-F238E27FC236}">
                <a16:creationId xmlns:a16="http://schemas.microsoft.com/office/drawing/2014/main" id="{621386EE-FBB3-3136-DEC4-997A74518DCF}"/>
              </a:ext>
            </a:extLst>
          </p:cNvPr>
          <p:cNvSpPr/>
          <p:nvPr/>
        </p:nvSpPr>
        <p:spPr>
          <a:xfrm rot="16200000">
            <a:off x="8048765" y="4754474"/>
            <a:ext cx="757692" cy="55167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F979145-6977-A77F-A2C2-1AF4AD27162D}"/>
              </a:ext>
            </a:extLst>
          </p:cNvPr>
          <p:cNvSpPr/>
          <p:nvPr/>
        </p:nvSpPr>
        <p:spPr>
          <a:xfrm>
            <a:off x="9431763" y="4216101"/>
            <a:ext cx="1658430" cy="1429682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6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E7046564-C23A-B2DD-2F9B-ACC3A9089A97}"/>
              </a:ext>
            </a:extLst>
          </p:cNvPr>
          <p:cNvSpPr/>
          <p:nvPr/>
        </p:nvSpPr>
        <p:spPr>
          <a:xfrm>
            <a:off x="202032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C590DCBD-0E8E-F4CE-4CA3-FDCE4EA667E1}"/>
              </a:ext>
            </a:extLst>
          </p:cNvPr>
          <p:cNvSpPr/>
          <p:nvPr/>
        </p:nvSpPr>
        <p:spPr>
          <a:xfrm>
            <a:off x="400255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BC4E635-8FB8-A580-B3D6-8E7C3306837A}"/>
              </a:ext>
            </a:extLst>
          </p:cNvPr>
          <p:cNvSpPr/>
          <p:nvPr/>
        </p:nvSpPr>
        <p:spPr>
          <a:xfrm>
            <a:off x="7803075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BC99CEF-DF1B-D0BB-AB15-9C78460B56CB}"/>
              </a:ext>
            </a:extLst>
          </p:cNvPr>
          <p:cNvSpPr/>
          <p:nvPr/>
        </p:nvSpPr>
        <p:spPr>
          <a:xfrm>
            <a:off x="4002554" y="70705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CA432FA-E271-2546-FFF5-517D4E6DCCCD}"/>
              </a:ext>
            </a:extLst>
          </p:cNvPr>
          <p:cNvSpPr/>
          <p:nvPr/>
        </p:nvSpPr>
        <p:spPr>
          <a:xfrm>
            <a:off x="7803074" y="3631441"/>
            <a:ext cx="3660791" cy="3155854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CF331DA-C76C-1640-38F4-0C422C282B6A}"/>
              </a:ext>
            </a:extLst>
          </p:cNvPr>
          <p:cNvSpPr/>
          <p:nvPr/>
        </p:nvSpPr>
        <p:spPr>
          <a:xfrm>
            <a:off x="272820" y="264569"/>
            <a:ext cx="3385084" cy="2918176"/>
          </a:xfrm>
          <a:prstGeom prst="hexagon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1A751-E69E-EA0B-0984-3767CB4300B6}"/>
              </a:ext>
            </a:extLst>
          </p:cNvPr>
          <p:cNvSpPr txBox="1"/>
          <p:nvPr/>
        </p:nvSpPr>
        <p:spPr>
          <a:xfrm>
            <a:off x="1039686" y="392606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Rules: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A0CF7-3FED-C3C2-97FC-35EDD4F9E854}"/>
              </a:ext>
            </a:extLst>
          </p:cNvPr>
          <p:cNvSpPr txBox="1"/>
          <p:nvPr/>
        </p:nvSpPr>
        <p:spPr>
          <a:xfrm>
            <a:off x="650678" y="802478"/>
            <a:ext cx="26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what you can given: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F82FFA8-305A-80C7-61FD-1B6448B4CC2D}"/>
              </a:ext>
            </a:extLst>
          </p:cNvPr>
          <p:cNvSpPr/>
          <p:nvPr/>
        </p:nvSpPr>
        <p:spPr>
          <a:xfrm rot="16200000">
            <a:off x="642280" y="2033473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4A209-84B8-118C-5187-43191DE7C569}"/>
              </a:ext>
            </a:extLst>
          </p:cNvPr>
          <p:cNvSpPr txBox="1"/>
          <p:nvPr/>
        </p:nvSpPr>
        <p:spPr>
          <a:xfrm>
            <a:off x="1039686" y="198018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become either: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50D96-2001-45DE-CD6B-D4937A888F21}"/>
              </a:ext>
            </a:extLst>
          </p:cNvPr>
          <p:cNvSpPr txBox="1"/>
          <p:nvPr/>
        </p:nvSpPr>
        <p:spPr>
          <a:xfrm>
            <a:off x="910134" y="1391725"/>
            <a:ext cx="20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 should be a number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05A798-BC43-1A66-1849-300A22A253AB}"/>
              </a:ext>
            </a:extLst>
          </p:cNvPr>
          <p:cNvSpPr/>
          <p:nvPr/>
        </p:nvSpPr>
        <p:spPr>
          <a:xfrm>
            <a:off x="923212" y="2399831"/>
            <a:ext cx="409290" cy="4232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7D0A14-610A-CE58-7CC5-A94372EAE515}"/>
              </a:ext>
            </a:extLst>
          </p:cNvPr>
          <p:cNvCxnSpPr>
            <a:cxnSpLocks/>
            <a:stCxn id="23" idx="6"/>
            <a:endCxn id="26" idx="0"/>
          </p:cNvCxnSpPr>
          <p:nvPr/>
        </p:nvCxnSpPr>
        <p:spPr>
          <a:xfrm>
            <a:off x="1332502" y="2611467"/>
            <a:ext cx="298715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50CFECD5-FC76-C3C7-542A-BA3CFDCF5482}"/>
              </a:ext>
            </a:extLst>
          </p:cNvPr>
          <p:cNvSpPr/>
          <p:nvPr/>
        </p:nvSpPr>
        <p:spPr>
          <a:xfrm rot="16200000">
            <a:off x="1587014" y="2493102"/>
            <a:ext cx="325134" cy="23672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ACF1E610-B5AA-CA45-B663-9B408014A015}"/>
              </a:ext>
            </a:extLst>
          </p:cNvPr>
          <p:cNvSpPr/>
          <p:nvPr/>
        </p:nvSpPr>
        <p:spPr>
          <a:xfrm>
            <a:off x="2260428" y="2421844"/>
            <a:ext cx="405806" cy="349833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7700BC58-3993-63A6-C9DD-BB4E2AC3E824}"/>
              </a:ext>
            </a:extLst>
          </p:cNvPr>
          <p:cNvSpPr/>
          <p:nvPr/>
        </p:nvSpPr>
        <p:spPr>
          <a:xfrm rot="16200000">
            <a:off x="5048664" y="1151935"/>
            <a:ext cx="1212127" cy="88254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3C347D-B970-2EA3-99FF-9C88225AFE54}"/>
              </a:ext>
            </a:extLst>
          </p:cNvPr>
          <p:cNvSpPr/>
          <p:nvPr/>
        </p:nvSpPr>
        <p:spPr>
          <a:xfrm>
            <a:off x="714641" y="4650608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FB15C2-A833-B1DB-F132-29E742C0B997}"/>
              </a:ext>
            </a:extLst>
          </p:cNvPr>
          <p:cNvCxnSpPr>
            <a:cxnSpLocks/>
            <a:stCxn id="33" idx="6"/>
            <a:endCxn id="35" idx="0"/>
          </p:cNvCxnSpPr>
          <p:nvPr/>
        </p:nvCxnSpPr>
        <p:spPr>
          <a:xfrm flipV="1">
            <a:off x="1802849" y="5209368"/>
            <a:ext cx="617082" cy="3932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A0B98C89-98F2-3F64-D960-B06CA8DC5349}"/>
              </a:ext>
            </a:extLst>
          </p:cNvPr>
          <p:cNvSpPr/>
          <p:nvPr/>
        </p:nvSpPr>
        <p:spPr>
          <a:xfrm rot="16200000">
            <a:off x="2302406" y="4894663"/>
            <a:ext cx="864458" cy="62940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457756-761B-EA1E-83FB-85F8D47341CE}"/>
              </a:ext>
            </a:extLst>
          </p:cNvPr>
          <p:cNvSpPr/>
          <p:nvPr/>
        </p:nvSpPr>
        <p:spPr>
          <a:xfrm>
            <a:off x="4669350" y="4646676"/>
            <a:ext cx="1088208" cy="11253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250CFF-8FCB-9F92-C59B-FB33928B2972}"/>
              </a:ext>
            </a:extLst>
          </p:cNvPr>
          <p:cNvCxnSpPr>
            <a:cxnSpLocks/>
            <a:stCxn id="37" idx="6"/>
            <a:endCxn id="40" idx="3"/>
          </p:cNvCxnSpPr>
          <p:nvPr/>
        </p:nvCxnSpPr>
        <p:spPr>
          <a:xfrm>
            <a:off x="5757558" y="5209368"/>
            <a:ext cx="523563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4F273453-6DCB-73FD-B9A5-1157FD3F982B}"/>
              </a:ext>
            </a:extLst>
          </p:cNvPr>
          <p:cNvSpPr/>
          <p:nvPr/>
        </p:nvSpPr>
        <p:spPr>
          <a:xfrm>
            <a:off x="6281121" y="4857700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E7EB2D-8A10-6C28-8264-34EF0C4F0368}"/>
              </a:ext>
            </a:extLst>
          </p:cNvPr>
          <p:cNvSpPr/>
          <p:nvPr/>
        </p:nvSpPr>
        <p:spPr>
          <a:xfrm rot="1570742">
            <a:off x="8450551" y="412731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161AB-305F-6AD3-346B-498E64D351E6}"/>
              </a:ext>
            </a:extLst>
          </p:cNvPr>
          <p:cNvCxnSpPr>
            <a:cxnSpLocks/>
            <a:stCxn id="43" idx="6"/>
            <a:endCxn id="50" idx="1"/>
          </p:cNvCxnSpPr>
          <p:nvPr/>
        </p:nvCxnSpPr>
        <p:spPr>
          <a:xfrm>
            <a:off x="9254475" y="1037823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D58209-F476-21BE-DFFC-326D593C2FF3}"/>
              </a:ext>
            </a:extLst>
          </p:cNvPr>
          <p:cNvSpPr/>
          <p:nvPr/>
        </p:nvSpPr>
        <p:spPr>
          <a:xfrm>
            <a:off x="9587516" y="1171810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F61EE3-3A55-7D79-2DB2-4CFC07059CD0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10011210" y="2048145"/>
            <a:ext cx="9272" cy="45460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iangle 51">
            <a:extLst>
              <a:ext uri="{FF2B5EF4-FFF2-40B4-BE49-F238E27FC236}">
                <a16:creationId xmlns:a16="http://schemas.microsoft.com/office/drawing/2014/main" id="{5BE5F8FC-8125-C639-9688-B841A0F05EBA}"/>
              </a:ext>
            </a:extLst>
          </p:cNvPr>
          <p:cNvSpPr/>
          <p:nvPr/>
        </p:nvSpPr>
        <p:spPr>
          <a:xfrm rot="21561670">
            <a:off x="9686637" y="2502736"/>
            <a:ext cx="673153" cy="4901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4DD954-2A10-BFDC-4E09-97DBB06DA121}"/>
              </a:ext>
            </a:extLst>
          </p:cNvPr>
          <p:cNvSpPr/>
          <p:nvPr/>
        </p:nvSpPr>
        <p:spPr>
          <a:xfrm rot="1570742">
            <a:off x="8546960" y="3776817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100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3B09721-42A9-0AFF-B141-09A4196D5E41}"/>
              </a:ext>
            </a:extLst>
          </p:cNvPr>
          <p:cNvCxnSpPr>
            <a:cxnSpLocks/>
            <a:stCxn id="67" idx="6"/>
            <a:endCxn id="69" idx="1"/>
          </p:cNvCxnSpPr>
          <p:nvPr/>
        </p:nvCxnSpPr>
        <p:spPr>
          <a:xfrm>
            <a:off x="9350884" y="4401909"/>
            <a:ext cx="457138" cy="262323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CAD5985-A366-06A9-10C3-770B1C4C4395}"/>
              </a:ext>
            </a:extLst>
          </p:cNvPr>
          <p:cNvSpPr/>
          <p:nvPr/>
        </p:nvSpPr>
        <p:spPr>
          <a:xfrm>
            <a:off x="9683925" y="4535896"/>
            <a:ext cx="847387" cy="8763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25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C360F1-B40F-6370-B5C4-55F3127262C7}"/>
              </a:ext>
            </a:extLst>
          </p:cNvPr>
          <p:cNvCxnSpPr>
            <a:cxnSpLocks/>
            <a:stCxn id="69" idx="4"/>
            <a:endCxn id="72" idx="5"/>
          </p:cNvCxnSpPr>
          <p:nvPr/>
        </p:nvCxnSpPr>
        <p:spPr>
          <a:xfrm flipH="1">
            <a:off x="9997681" y="5412231"/>
            <a:ext cx="109938" cy="428686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exagon 71">
            <a:extLst>
              <a:ext uri="{FF2B5EF4-FFF2-40B4-BE49-F238E27FC236}">
                <a16:creationId xmlns:a16="http://schemas.microsoft.com/office/drawing/2014/main" id="{0A4BE039-80F4-7DFD-2974-CF8B66359745}"/>
              </a:ext>
            </a:extLst>
          </p:cNvPr>
          <p:cNvSpPr/>
          <p:nvPr/>
        </p:nvSpPr>
        <p:spPr>
          <a:xfrm rot="20216730">
            <a:off x="9513899" y="5903722"/>
            <a:ext cx="815869" cy="703336"/>
          </a:xfrm>
          <a:prstGeom prst="hex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495</Words>
  <Application>Microsoft Macintosh PowerPoint</Application>
  <PresentationFormat>Widescreen</PresentationFormat>
  <Paragraphs>88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The Inductive Games</vt:lpstr>
      <vt:lpstr>PowerPoint Presentation</vt:lpstr>
      <vt:lpstr>PowerPoint Presentation</vt:lpstr>
      <vt:lpstr>PowerPoint Presentation</vt:lpstr>
      <vt:lpstr>Induction can be hard to learn (so let’s make it fun)</vt:lpstr>
      <vt:lpstr>Who is this for?</vt:lpstr>
      <vt:lpstr>Let the games begin</vt:lpstr>
      <vt:lpstr>Link List Laugh</vt:lpstr>
      <vt:lpstr>PowerPoint Presentation</vt:lpstr>
      <vt:lpstr>PowerPoint Presentation</vt:lpstr>
      <vt:lpstr>An Abstract Abstract Syntax Tree</vt:lpstr>
      <vt:lpstr>PowerPoint Presentation</vt:lpstr>
      <vt:lpstr>PowerPoint Presentation</vt:lpstr>
      <vt:lpstr>PowerPoint Presentation</vt:lpstr>
      <vt:lpstr>Solar Inductive Systems</vt:lpstr>
      <vt:lpstr>PowerPoint Presentation</vt:lpstr>
      <vt:lpstr>PowerPoint Presentation</vt:lpstr>
      <vt:lpstr>PowerPoint Presentation</vt:lpstr>
      <vt:lpstr>Make Your Own Game</vt:lpstr>
      <vt:lpstr>PowerPoint Presentation</vt:lpstr>
      <vt:lpstr>How it works</vt:lpstr>
      <vt:lpstr>Tips for Educators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Inductive Games</dc:title>
  <dc:creator>spencer wilson</dc:creator>
  <cp:lastModifiedBy>spencer wilson</cp:lastModifiedBy>
  <cp:revision>5</cp:revision>
  <dcterms:created xsi:type="dcterms:W3CDTF">2024-03-03T14:47:44Z</dcterms:created>
  <dcterms:modified xsi:type="dcterms:W3CDTF">2024-03-03T17:56:26Z</dcterms:modified>
</cp:coreProperties>
</file>